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051" autoAdjust="0"/>
  </p:normalViewPr>
  <p:slideViewPr>
    <p:cSldViewPr>
      <p:cViewPr>
        <p:scale>
          <a:sx n="84" d="100"/>
          <a:sy n="84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3B7F1-B7A5-4EC3-8E84-3A48ADC6228E}" type="datetimeFigureOut">
              <a:rPr lang="de-DE" smtClean="0"/>
              <a:pPr/>
              <a:t>17.12.2008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C0C7-E367-47B3-87CE-B5CF63C8CA8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Statisch:  	 </a:t>
            </a:r>
            <a:r>
              <a:rPr lang="de-DE" baseline="0" dirty="0" smtClean="0"/>
              <a:t>             </a:t>
            </a:r>
            <a:r>
              <a:rPr lang="de-DE" dirty="0" smtClean="0"/>
              <a:t>- Globale Merkmale(Umfeld, Lichteinstrahlung, Farbenwelt)</a:t>
            </a:r>
          </a:p>
          <a:p>
            <a:r>
              <a:rPr lang="de-DE" baseline="0" dirty="0" smtClean="0"/>
              <a:t>(unbeweglich)             - abhängig von der Körperhaltung und Bewegung des Nutzers</a:t>
            </a:r>
          </a:p>
          <a:p>
            <a:r>
              <a:rPr lang="de-DE" baseline="0" dirty="0" smtClean="0"/>
              <a:t>              	              - Anbringung am Kopf oder an der Hand</a:t>
            </a:r>
          </a:p>
          <a:p>
            <a:r>
              <a:rPr lang="de-DE" dirty="0" smtClean="0"/>
              <a:t>Aktiv:</a:t>
            </a:r>
            <a:r>
              <a:rPr lang="de-DE" baseline="0" dirty="0" smtClean="0"/>
              <a:t>      	              - Blickrichtungen des Nutzers</a:t>
            </a:r>
          </a:p>
          <a:p>
            <a:r>
              <a:rPr lang="de-DE" baseline="0" dirty="0" smtClean="0"/>
              <a:t>(frei beweglich)           - Aufnahme von aufgabenbasierten Szenen des Nutzers</a:t>
            </a:r>
          </a:p>
          <a:p>
            <a:r>
              <a:rPr lang="de-DE" baseline="0" dirty="0" smtClean="0"/>
              <a:t>              	              - bessere Bildaufnahme durch aktive Kamerabewegung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AC0C7-E367-47B3-87CE-B5CF63C8CA8B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gradFill rotWithShape="0">
            <a:gsLst>
              <a:gs pos="0">
                <a:srgbClr val="73C3FF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white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6446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136E7F-F6DA-49EC-83B5-607C584248E3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3184525"/>
            <a:ext cx="587375" cy="3663950"/>
          </a:xfrm>
        </p:spPr>
        <p:txBody>
          <a:bodyPr anchorCtr="0"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3546475" y="4724400"/>
            <a:ext cx="5140325" cy="130175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3196" y="0"/>
              </a:cxn>
              <a:cxn ang="0">
                <a:pos x="3206" y="0"/>
              </a:cxn>
              <a:cxn ang="0">
                <a:pos x="3213" y="3"/>
              </a:cxn>
              <a:cxn ang="0">
                <a:pos x="3221" y="7"/>
              </a:cxn>
              <a:cxn ang="0">
                <a:pos x="3227" y="11"/>
              </a:cxn>
              <a:cxn ang="0">
                <a:pos x="3231" y="17"/>
              </a:cxn>
              <a:cxn ang="0">
                <a:pos x="3235" y="25"/>
              </a:cxn>
              <a:cxn ang="0">
                <a:pos x="3238" y="32"/>
              </a:cxn>
              <a:cxn ang="0">
                <a:pos x="3238" y="40"/>
              </a:cxn>
              <a:cxn ang="0">
                <a:pos x="3238" y="42"/>
              </a:cxn>
              <a:cxn ang="0">
                <a:pos x="3238" y="50"/>
              </a:cxn>
              <a:cxn ang="0">
                <a:pos x="3235" y="57"/>
              </a:cxn>
              <a:cxn ang="0">
                <a:pos x="3231" y="65"/>
              </a:cxn>
              <a:cxn ang="0">
                <a:pos x="3227" y="71"/>
              </a:cxn>
              <a:cxn ang="0">
                <a:pos x="3219" y="75"/>
              </a:cxn>
              <a:cxn ang="0">
                <a:pos x="3213" y="79"/>
              </a:cxn>
              <a:cxn ang="0">
                <a:pos x="3206" y="82"/>
              </a:cxn>
              <a:cxn ang="0">
                <a:pos x="3196" y="82"/>
              </a:cxn>
              <a:cxn ang="0">
                <a:pos x="42" y="82"/>
              </a:cxn>
              <a:cxn ang="0">
                <a:pos x="32" y="82"/>
              </a:cxn>
              <a:cxn ang="0">
                <a:pos x="25" y="79"/>
              </a:cxn>
              <a:cxn ang="0">
                <a:pos x="17" y="75"/>
              </a:cxn>
              <a:cxn ang="0">
                <a:pos x="11" y="71"/>
              </a:cxn>
              <a:cxn ang="0">
                <a:pos x="7" y="65"/>
              </a:cxn>
              <a:cxn ang="0">
                <a:pos x="3" y="57"/>
              </a:cxn>
              <a:cxn ang="0">
                <a:pos x="0" y="50"/>
              </a:cxn>
              <a:cxn ang="0">
                <a:pos x="0" y="42"/>
              </a:cxn>
              <a:cxn ang="0">
                <a:pos x="0" y="40"/>
              </a:cxn>
              <a:cxn ang="0">
                <a:pos x="0" y="32"/>
              </a:cxn>
              <a:cxn ang="0">
                <a:pos x="3" y="25"/>
              </a:cxn>
              <a:cxn ang="0">
                <a:pos x="7" y="17"/>
              </a:cxn>
              <a:cxn ang="0">
                <a:pos x="11" y="11"/>
              </a:cxn>
              <a:cxn ang="0">
                <a:pos x="17" y="7"/>
              </a:cxn>
              <a:cxn ang="0">
                <a:pos x="25" y="3"/>
              </a:cxn>
              <a:cxn ang="0">
                <a:pos x="32" y="0"/>
              </a:cxn>
              <a:cxn ang="0">
                <a:pos x="42" y="0"/>
              </a:cxn>
            </a:cxnLst>
            <a:rect l="0" t="0" r="r" b="b"/>
            <a:pathLst>
              <a:path w="3238" h="82">
                <a:moveTo>
                  <a:pt x="42" y="0"/>
                </a:moveTo>
                <a:lnTo>
                  <a:pt x="3196" y="0"/>
                </a:lnTo>
                <a:lnTo>
                  <a:pt x="3206" y="0"/>
                </a:lnTo>
                <a:lnTo>
                  <a:pt x="3213" y="3"/>
                </a:lnTo>
                <a:lnTo>
                  <a:pt x="3221" y="7"/>
                </a:lnTo>
                <a:lnTo>
                  <a:pt x="3227" y="11"/>
                </a:lnTo>
                <a:lnTo>
                  <a:pt x="3231" y="17"/>
                </a:lnTo>
                <a:lnTo>
                  <a:pt x="3235" y="25"/>
                </a:lnTo>
                <a:lnTo>
                  <a:pt x="3238" y="32"/>
                </a:lnTo>
                <a:lnTo>
                  <a:pt x="3238" y="40"/>
                </a:lnTo>
                <a:lnTo>
                  <a:pt x="3238" y="42"/>
                </a:lnTo>
                <a:lnTo>
                  <a:pt x="3238" y="50"/>
                </a:lnTo>
                <a:lnTo>
                  <a:pt x="3235" y="57"/>
                </a:lnTo>
                <a:lnTo>
                  <a:pt x="3231" y="65"/>
                </a:lnTo>
                <a:lnTo>
                  <a:pt x="3227" y="71"/>
                </a:lnTo>
                <a:lnTo>
                  <a:pt x="3219" y="75"/>
                </a:lnTo>
                <a:lnTo>
                  <a:pt x="3213" y="79"/>
                </a:lnTo>
                <a:lnTo>
                  <a:pt x="3206" y="82"/>
                </a:lnTo>
                <a:lnTo>
                  <a:pt x="3196" y="82"/>
                </a:lnTo>
                <a:lnTo>
                  <a:pt x="42" y="82"/>
                </a:lnTo>
                <a:lnTo>
                  <a:pt x="32" y="82"/>
                </a:lnTo>
                <a:lnTo>
                  <a:pt x="25" y="79"/>
                </a:lnTo>
                <a:lnTo>
                  <a:pt x="17" y="75"/>
                </a:lnTo>
                <a:lnTo>
                  <a:pt x="11" y="71"/>
                </a:lnTo>
                <a:lnTo>
                  <a:pt x="7" y="65"/>
                </a:lnTo>
                <a:lnTo>
                  <a:pt x="3" y="57"/>
                </a:lnTo>
                <a:lnTo>
                  <a:pt x="0" y="50"/>
                </a:lnTo>
                <a:lnTo>
                  <a:pt x="0" y="42"/>
                </a:lnTo>
                <a:lnTo>
                  <a:pt x="0" y="40"/>
                </a:lnTo>
                <a:lnTo>
                  <a:pt x="0" y="32"/>
                </a:lnTo>
                <a:lnTo>
                  <a:pt x="3" y="25"/>
                </a:lnTo>
                <a:lnTo>
                  <a:pt x="7" y="17"/>
                </a:lnTo>
                <a:lnTo>
                  <a:pt x="11" y="11"/>
                </a:lnTo>
                <a:lnTo>
                  <a:pt x="17" y="7"/>
                </a:lnTo>
                <a:lnTo>
                  <a:pt x="25" y="3"/>
                </a:lnTo>
                <a:lnTo>
                  <a:pt x="32" y="0"/>
                </a:lnTo>
                <a:lnTo>
                  <a:pt x="42" y="0"/>
                </a:lnTo>
              </a:path>
            </a:pathLst>
          </a:custGeom>
          <a:solidFill>
            <a:srgbClr val="4700BA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0D1B4F-516B-469E-8AD3-7D3C6BAE3237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43750" y="609600"/>
            <a:ext cx="200025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84835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574895-39FA-4493-ACB9-075F964C8B74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F466C6-4DD9-4487-B12E-8422772C9190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18C2B-5C4D-4483-BF24-FBE8D54A23E9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43000" y="1828800"/>
            <a:ext cx="3771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7300" y="1828800"/>
            <a:ext cx="3771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EDD3A1-042C-461C-BBF9-9FCD08AE8E2F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E0A64-750E-4E31-A12F-56D816347102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D92BD-5E4B-4F75-9478-AE2F02E27856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01D81C-B5D1-4809-85EF-8E03E1D7814D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5BB1-F6C3-4D28-99A6-7EE055143C2F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B61078-1339-4565-B52B-253B99A1D0B0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gradFill rotWithShape="0">
            <a:gsLst>
              <a:gs pos="0">
                <a:srgbClr val="73C3FF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762000" y="762000"/>
            <a:ext cx="5029200" cy="609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69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fld id="{9B55F69E-4DE6-42B0-8D85-0E25EFB81EB2}" type="datetime1">
              <a:rPr lang="de-DE" smtClean="0"/>
              <a:pPr/>
              <a:t>17.12.2008</a:t>
            </a:fld>
            <a:endParaRPr lang="de-DE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5946775"/>
            <a:ext cx="762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6C099826-0DA9-4866-94AB-03A871866D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white">
          <a:xfrm>
            <a:off x="762000" y="4572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457200" y="1466850"/>
            <a:ext cx="5781675" cy="1333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600" y="0"/>
              </a:cxn>
              <a:cxn ang="0">
                <a:pos x="607" y="7"/>
              </a:cxn>
              <a:cxn ang="0">
                <a:pos x="607" y="7"/>
              </a:cxn>
              <a:cxn ang="0">
                <a:pos x="600" y="14"/>
              </a:cxn>
              <a:cxn ang="0">
                <a:pos x="7" y="14"/>
              </a:cxn>
              <a:cxn ang="0">
                <a:pos x="0" y="7"/>
              </a:cxn>
              <a:cxn ang="0">
                <a:pos x="0" y="7"/>
              </a:cxn>
              <a:cxn ang="0">
                <a:pos x="7" y="0"/>
              </a:cxn>
            </a:cxnLst>
            <a:rect l="0" t="0" r="r" b="b"/>
            <a:pathLst>
              <a:path w="607" h="14">
                <a:moveTo>
                  <a:pt x="7" y="0"/>
                </a:moveTo>
                <a:lnTo>
                  <a:pt x="600" y="0"/>
                </a:lnTo>
                <a:cubicBezTo>
                  <a:pt x="604" y="0"/>
                  <a:pt x="607" y="3"/>
                  <a:pt x="607" y="7"/>
                </a:cubicBezTo>
                <a:lnTo>
                  <a:pt x="607" y="7"/>
                </a:lnTo>
                <a:cubicBezTo>
                  <a:pt x="607" y="11"/>
                  <a:pt x="604" y="14"/>
                  <a:pt x="600" y="14"/>
                </a:cubicBezTo>
                <a:lnTo>
                  <a:pt x="7" y="14"/>
                </a:lnTo>
                <a:cubicBezTo>
                  <a:pt x="3" y="14"/>
                  <a:pt x="0" y="11"/>
                  <a:pt x="0" y="7"/>
                </a:cubicBezTo>
                <a:lnTo>
                  <a:pt x="0" y="7"/>
                </a:lnTo>
                <a:cubicBezTo>
                  <a:pt x="0" y="3"/>
                  <a:pt x="3" y="0"/>
                  <a:pt x="7" y="0"/>
                </a:cubicBezTo>
                <a:close/>
              </a:path>
            </a:pathLst>
          </a:custGeom>
          <a:solidFill>
            <a:srgbClr val="4700BA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ts val="1400"/>
        </a:spcBef>
        <a:spcAft>
          <a:spcPct val="0"/>
        </a:spcAft>
        <a:buClr>
          <a:srgbClr val="4700BA"/>
        </a:buClr>
        <a:buFont typeface="Wingdings" pitchFamily="2" charset="2"/>
        <a:buChar char="§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700BA"/>
        </a:buClr>
        <a:buChar char="-"/>
        <a:defRPr sz="2000">
          <a:solidFill>
            <a:srgbClr val="0000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rgbClr val="0000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rgbClr val="00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rgbClr val="0000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3600" y="3429000"/>
            <a:ext cx="4113242" cy="1143000"/>
          </a:xfrm>
        </p:spPr>
        <p:txBody>
          <a:bodyPr/>
          <a:lstStyle/>
          <a:p>
            <a:r>
              <a:rPr lang="de-DE" sz="2000" dirty="0" smtClean="0"/>
              <a:t>Alexander </a:t>
            </a:r>
            <a:r>
              <a:rPr lang="de-DE" sz="2000" dirty="0" err="1" smtClean="0"/>
              <a:t>Supke</a:t>
            </a:r>
            <a:r>
              <a:rPr lang="de-DE" sz="2000" dirty="0" smtClean="0"/>
              <a:t>       3018597</a:t>
            </a:r>
          </a:p>
          <a:p>
            <a:r>
              <a:rPr lang="de-DE" sz="2000" dirty="0" smtClean="0"/>
              <a:t>Jozsef </a:t>
            </a:r>
            <a:r>
              <a:rPr lang="de-DE" sz="2000" dirty="0" err="1" smtClean="0"/>
              <a:t>Tollár</a:t>
            </a:r>
            <a:r>
              <a:rPr lang="de-DE" sz="2000" dirty="0" smtClean="0"/>
              <a:t>		2969248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err="1" smtClean="0"/>
              <a:t>Wearable</a:t>
            </a:r>
            <a:r>
              <a:rPr lang="de-DE" dirty="0" smtClean="0"/>
              <a:t> Visual </a:t>
            </a:r>
            <a:r>
              <a:rPr lang="de-DE" dirty="0" err="1" smtClean="0"/>
              <a:t>Robots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000628" y="5143512"/>
            <a:ext cx="357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Ubiquitous</a:t>
            </a:r>
            <a:r>
              <a:rPr lang="de-DE" dirty="0" smtClean="0"/>
              <a:t> Computing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WS 08 / 09</a:t>
            </a:r>
          </a:p>
          <a:p>
            <a:pPr algn="ctr"/>
            <a:endParaRPr lang="de-DE" dirty="0" smtClean="0"/>
          </a:p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Inertial</a:t>
            </a:r>
            <a:r>
              <a:rPr lang="de-DE" dirty="0" smtClean="0"/>
              <a:t>-Sensor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Berücksichtigung von Nutzerdaten (Körperhaltung, Aktivität) bei der Justierung der Kamera</a:t>
            </a:r>
          </a:p>
          <a:p>
            <a:r>
              <a:rPr lang="de-DE" dirty="0" smtClean="0"/>
              <a:t>Faktoren (des eigenen Objekts):</a:t>
            </a:r>
          </a:p>
          <a:p>
            <a:pPr lvl="1">
              <a:buFont typeface="Symbol" pitchFamily="18" charset="2"/>
              <a:buChar char="-"/>
            </a:pPr>
            <a:r>
              <a:rPr lang="de-DE" dirty="0" smtClean="0"/>
              <a:t>räumliche Orientierung</a:t>
            </a:r>
          </a:p>
          <a:p>
            <a:pPr lvl="1">
              <a:buFont typeface="Symbol" pitchFamily="18" charset="2"/>
              <a:buChar char="-"/>
            </a:pPr>
            <a:r>
              <a:rPr lang="de-DE" dirty="0" smtClean="0"/>
              <a:t>Gleichgewicht (Erdanziehung)</a:t>
            </a:r>
          </a:p>
          <a:p>
            <a:pPr lvl="1">
              <a:buFont typeface="Symbol" pitchFamily="18" charset="2"/>
              <a:buChar char="-"/>
            </a:pPr>
            <a:r>
              <a:rPr lang="de-DE" dirty="0" smtClean="0"/>
              <a:t>Ausrichtung</a:t>
            </a:r>
          </a:p>
          <a:p>
            <a:pPr lvl="1">
              <a:buFont typeface="Symbol" pitchFamily="18" charset="2"/>
              <a:buChar char="-"/>
            </a:pPr>
            <a:endParaRPr lang="de-DE" dirty="0" smtClean="0"/>
          </a:p>
          <a:p>
            <a:pPr lvl="1">
              <a:buNone/>
            </a:pPr>
            <a:r>
              <a:rPr lang="de-DE" dirty="0" smtClean="0"/>
              <a:t>Beschleunigungsmesser zur</a:t>
            </a:r>
          </a:p>
          <a:p>
            <a:pPr lvl="1">
              <a:buNone/>
            </a:pPr>
            <a:r>
              <a:rPr lang="de-DE" dirty="0" smtClean="0"/>
              <a:t>absoluten Messung der Orientierung</a:t>
            </a:r>
          </a:p>
          <a:p>
            <a:pPr lvl="1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Prototyp in der Praxis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Die visuelle Verarbeitung eines Bildes muss gewährleistet sein.</a:t>
            </a:r>
          </a:p>
          <a:p>
            <a:r>
              <a:rPr lang="de-DE" dirty="0" smtClean="0"/>
              <a:t>Bildstabilisierung</a:t>
            </a:r>
          </a:p>
          <a:p>
            <a:pPr lvl="1"/>
            <a:r>
              <a:rPr lang="de-DE" dirty="0" smtClean="0"/>
              <a:t>Zweck:	konstante Kameraausrichtung</a:t>
            </a:r>
          </a:p>
          <a:p>
            <a:pPr lvl="1"/>
            <a:r>
              <a:rPr lang="de-DE" dirty="0" err="1" smtClean="0"/>
              <a:t>Bsp</a:t>
            </a:r>
            <a:r>
              <a:rPr lang="de-DE" dirty="0" smtClean="0"/>
              <a:t>:	Nutzer ändert Körperhaltung</a:t>
            </a:r>
          </a:p>
          <a:p>
            <a:pPr lvl="1"/>
            <a:r>
              <a:rPr lang="de-DE" dirty="0" smtClean="0"/>
              <a:t>Wie:	Neuausrichten der Achsen (Motorsteuerung)</a:t>
            </a:r>
          </a:p>
          <a:p>
            <a:pPr lvl="1">
              <a:buNone/>
            </a:pPr>
            <a:r>
              <a:rPr lang="de-DE" dirty="0" smtClean="0"/>
              <a:t>			(anhand von Vergleich von Soll/Ist-Wert)</a:t>
            </a:r>
          </a:p>
          <a:p>
            <a:r>
              <a:rPr lang="de-DE" dirty="0" smtClean="0"/>
              <a:t>Translationsvorbeugung</a:t>
            </a:r>
          </a:p>
          <a:p>
            <a:pPr lvl="1"/>
            <a:r>
              <a:rPr lang="de-DE" dirty="0" smtClean="0"/>
              <a:t>Zweck:	Verzerrung, Drehung des Bildes vorbeugen</a:t>
            </a:r>
          </a:p>
          <a:p>
            <a:pPr lvl="1">
              <a:buNone/>
            </a:pPr>
            <a:r>
              <a:rPr lang="de-DE" dirty="0" smtClean="0"/>
              <a:t>-	</a:t>
            </a:r>
            <a:r>
              <a:rPr lang="de-DE" dirty="0" err="1" smtClean="0"/>
              <a:t>Bsp</a:t>
            </a:r>
            <a:r>
              <a:rPr lang="de-DE" dirty="0" smtClean="0"/>
              <a:t>:	Nutzer setzt sich</a:t>
            </a:r>
          </a:p>
          <a:p>
            <a:pPr lvl="1">
              <a:buNone/>
            </a:pPr>
            <a:r>
              <a:rPr lang="de-DE" dirty="0" smtClean="0"/>
              <a:t>-	Wie:	Vergleich von alten und neuem Bild anhand 		der Bildausmessungen (Zentrierung)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Prototyp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1026" name="Picture 2" descr="C:\Program Files\QIP 2005 psYNovA-Edition\Users\133043735\RcvdFiles\247369293\bild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071678"/>
            <a:ext cx="2529651" cy="3633782"/>
          </a:xfrm>
          <a:prstGeom prst="rect">
            <a:avLst/>
          </a:prstGeom>
          <a:noFill/>
        </p:spPr>
      </p:pic>
      <p:pic>
        <p:nvPicPr>
          <p:cNvPr id="1027" name="Picture 3" descr="C:\Program Files\QIP 2005 psYNovA-Edition\Users\133043735\RcvdFiles\247369293\bil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071678"/>
            <a:ext cx="2523026" cy="3624265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1857356" y="585789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Visueller tragfähiger Roboter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Einleitung </a:t>
            </a:r>
            <a:r>
              <a:rPr lang="de-DE" dirty="0" smtClean="0"/>
              <a:t>und </a:t>
            </a:r>
            <a:r>
              <a:rPr lang="de-DE" dirty="0" smtClean="0"/>
              <a:t>Grundgedanken</a:t>
            </a:r>
            <a:endParaRPr lang="de-DE" dirty="0" smtClean="0"/>
          </a:p>
          <a:p>
            <a:r>
              <a:rPr lang="de-DE" dirty="0" smtClean="0"/>
              <a:t>Sensorplatzierung</a:t>
            </a:r>
          </a:p>
          <a:p>
            <a:r>
              <a:rPr lang="de-DE" dirty="0" smtClean="0"/>
              <a:t>Technische Systembeschreibung</a:t>
            </a:r>
            <a:endParaRPr lang="de-DE" dirty="0" smtClean="0"/>
          </a:p>
          <a:p>
            <a:r>
              <a:rPr lang="de-DE" dirty="0" smtClean="0"/>
              <a:t>Vorstellung des Prototyps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Einleitung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Interaktionen </a:t>
            </a:r>
          </a:p>
          <a:p>
            <a:pPr lvl="1"/>
            <a:r>
              <a:rPr lang="de-DE" dirty="0" smtClean="0"/>
              <a:t>Mensch, Umwelt</a:t>
            </a:r>
          </a:p>
          <a:p>
            <a:r>
              <a:rPr lang="de-DE" dirty="0" smtClean="0"/>
              <a:t>Paradigmen</a:t>
            </a:r>
          </a:p>
          <a:p>
            <a:pPr lvl="1"/>
            <a:r>
              <a:rPr lang="de-DE" smtClean="0"/>
              <a:t>Passive Sensoren</a:t>
            </a:r>
            <a:endParaRPr lang="de-DE" dirty="0" smtClean="0"/>
          </a:p>
          <a:p>
            <a:pPr lvl="2"/>
            <a:r>
              <a:rPr lang="de-DE" dirty="0" smtClean="0"/>
              <a:t>erfassen das globale Umfeld</a:t>
            </a:r>
          </a:p>
          <a:p>
            <a:pPr lvl="1"/>
            <a:r>
              <a:rPr lang="de-DE" dirty="0" smtClean="0"/>
              <a:t>Tragbare Sensoren</a:t>
            </a:r>
          </a:p>
          <a:p>
            <a:pPr lvl="2"/>
            <a:r>
              <a:rPr lang="de-DE" dirty="0" smtClean="0"/>
              <a:t>erfassen die Aktivitäten des Nutzers</a:t>
            </a:r>
          </a:p>
          <a:p>
            <a:pPr lvl="2"/>
            <a:r>
              <a:rPr lang="de-DE" dirty="0" smtClean="0"/>
              <a:t>Rückschlüsse auf das Vorhaben der Nutzer</a:t>
            </a:r>
          </a:p>
          <a:p>
            <a:r>
              <a:rPr lang="de-DE" dirty="0" smtClean="0"/>
              <a:t>Art der Kamera</a:t>
            </a:r>
          </a:p>
          <a:p>
            <a:pPr lvl="1"/>
            <a:r>
              <a:rPr lang="de-DE" dirty="0" smtClean="0"/>
              <a:t>statisch: geeignet für globale Merkmale</a:t>
            </a:r>
          </a:p>
          <a:p>
            <a:pPr lvl="1"/>
            <a:r>
              <a:rPr lang="de-DE" dirty="0" smtClean="0"/>
              <a:t>aktiv: Blickrichtung, Teilvorgänge</a:t>
            </a:r>
          </a:p>
          <a:p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Grundgedanken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Idee: Aufzeichnung des Nutzerverhaltens durch einen visuellen tragbaren Roboter</a:t>
            </a:r>
          </a:p>
          <a:p>
            <a:pPr lvl="1"/>
            <a:r>
              <a:rPr lang="de-DE" dirty="0" smtClean="0"/>
              <a:t>Platzierung in Bezugsystemen</a:t>
            </a:r>
          </a:p>
          <a:p>
            <a:pPr lvl="2"/>
            <a:r>
              <a:rPr lang="de-DE" dirty="0" smtClean="0"/>
              <a:t>Befestigung am Nutzer</a:t>
            </a:r>
          </a:p>
          <a:p>
            <a:pPr lvl="2"/>
            <a:r>
              <a:rPr lang="de-DE" dirty="0" smtClean="0"/>
              <a:t>Befestigung in einer statischen Umgebung</a:t>
            </a:r>
          </a:p>
          <a:p>
            <a:pPr lvl="2"/>
            <a:r>
              <a:rPr lang="de-DE" dirty="0" smtClean="0"/>
              <a:t>Befestigung in einer dynamischen Umgebung</a:t>
            </a:r>
          </a:p>
          <a:p>
            <a:r>
              <a:rPr lang="de-DE" dirty="0" smtClean="0"/>
              <a:t>Probleme</a:t>
            </a:r>
          </a:p>
          <a:p>
            <a:pPr lvl="1"/>
            <a:r>
              <a:rPr lang="de-DE" dirty="0" smtClean="0"/>
              <a:t>Sensorplatzierung</a:t>
            </a:r>
          </a:p>
          <a:p>
            <a:pPr lvl="1"/>
            <a:r>
              <a:rPr lang="de-DE" dirty="0" smtClean="0"/>
              <a:t>Roboter Bewegung</a:t>
            </a:r>
          </a:p>
          <a:p>
            <a:pPr lvl="1"/>
            <a:r>
              <a:rPr lang="de-DE" dirty="0" smtClean="0"/>
              <a:t>Tragfähigkeit</a:t>
            </a:r>
          </a:p>
          <a:p>
            <a:pPr lvl="2"/>
            <a:endParaRPr lang="de-DE" dirty="0" smtClean="0"/>
          </a:p>
          <a:p>
            <a:pPr lvl="2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Sensorplatzierung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Berücksichtigung</a:t>
            </a:r>
          </a:p>
          <a:p>
            <a:pPr lvl="2"/>
            <a:r>
              <a:rPr lang="de-DE" dirty="0" smtClean="0"/>
              <a:t>Dimensionierung der Kamera</a:t>
            </a:r>
          </a:p>
          <a:p>
            <a:pPr lvl="2"/>
            <a:r>
              <a:rPr lang="de-DE" dirty="0" smtClean="0"/>
              <a:t>Flexibilität, Blickfeld, Ausführbarkeit</a:t>
            </a:r>
          </a:p>
          <a:p>
            <a:pPr lvl="2"/>
            <a:r>
              <a:rPr lang="de-DE" dirty="0" smtClean="0"/>
              <a:t>Soziales Umfeld</a:t>
            </a:r>
          </a:p>
          <a:p>
            <a:r>
              <a:rPr lang="de-DE" dirty="0" smtClean="0"/>
              <a:t>Platzierung am Kopf / Ohr</a:t>
            </a:r>
          </a:p>
          <a:p>
            <a:pPr lvl="2"/>
            <a:r>
              <a:rPr lang="de-DE" dirty="0" smtClean="0"/>
              <a:t>Beobachtung der Hände des Nutzers</a:t>
            </a:r>
          </a:p>
          <a:p>
            <a:pPr lvl="2"/>
            <a:r>
              <a:rPr lang="de-DE" dirty="0" smtClean="0"/>
              <a:t>abhängig von der Körperhaltung</a:t>
            </a:r>
          </a:p>
          <a:p>
            <a:pPr lvl="2"/>
            <a:r>
              <a:rPr lang="de-DE" dirty="0" smtClean="0"/>
              <a:t>großer Bewegungsfreiraum</a:t>
            </a:r>
          </a:p>
          <a:p>
            <a:r>
              <a:rPr lang="de-DE" dirty="0" smtClean="0"/>
              <a:t>Platzierung an der Brust</a:t>
            </a:r>
          </a:p>
          <a:p>
            <a:pPr lvl="2"/>
            <a:r>
              <a:rPr lang="de-DE" dirty="0" smtClean="0"/>
              <a:t>eingeschränktes Sichtfeld</a:t>
            </a:r>
          </a:p>
          <a:p>
            <a:pPr lvl="2"/>
            <a:r>
              <a:rPr lang="de-DE" dirty="0" smtClean="0"/>
              <a:t>abhängig vom Arbeitsplatz des Nutzers</a:t>
            </a:r>
          </a:p>
          <a:p>
            <a:pPr lvl="2"/>
            <a:r>
              <a:rPr lang="de-DE" dirty="0" smtClean="0"/>
              <a:t>Soziale Akzeptanz</a:t>
            </a:r>
          </a:p>
          <a:p>
            <a:pPr lvl="2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571480"/>
            <a:ext cx="8001000" cy="685800"/>
          </a:xfrm>
        </p:spPr>
        <p:txBody>
          <a:bodyPr/>
          <a:lstStyle/>
          <a:p>
            <a:r>
              <a:rPr lang="de-DE" dirty="0" smtClean="0"/>
              <a:t>Sensorplatzierung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Kompromiss</a:t>
            </a:r>
            <a:r>
              <a:rPr lang="de-DE" dirty="0" smtClean="0"/>
              <a:t>: Platzierung an der Schulter</a:t>
            </a:r>
          </a:p>
          <a:p>
            <a:pPr lvl="1"/>
            <a:r>
              <a:rPr lang="de-DE" dirty="0" smtClean="0"/>
              <a:t>stabiler Halt</a:t>
            </a:r>
          </a:p>
          <a:p>
            <a:pPr lvl="1"/>
            <a:r>
              <a:rPr lang="de-DE" dirty="0" smtClean="0"/>
              <a:t>großes Sichtfeld</a:t>
            </a:r>
          </a:p>
          <a:p>
            <a:pPr lvl="1"/>
            <a:r>
              <a:rPr lang="de-DE" dirty="0" smtClean="0"/>
              <a:t>akzeptabler Bewegungsfreiraum</a:t>
            </a:r>
          </a:p>
          <a:p>
            <a:pPr lvl="1"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5" name="Grafik 4" descr="gsdgsdgs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572008"/>
            <a:ext cx="7929617" cy="1301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Systembeschreibung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Aktor</a:t>
            </a:r>
            <a:endParaRPr lang="de-DE" dirty="0" smtClean="0"/>
          </a:p>
          <a:p>
            <a:pPr lvl="1">
              <a:buFont typeface="Symbol" pitchFamily="18" charset="2"/>
              <a:buChar char="-"/>
            </a:pPr>
            <a:r>
              <a:rPr lang="de-DE" dirty="0" smtClean="0"/>
              <a:t>Justierung der Kamera anhand der Achsen</a:t>
            </a:r>
          </a:p>
          <a:p>
            <a:r>
              <a:rPr lang="de-DE" dirty="0" smtClean="0"/>
              <a:t>Visueller Sensor</a:t>
            </a:r>
          </a:p>
          <a:p>
            <a:pPr lvl="1">
              <a:buFont typeface="Symbol" pitchFamily="18" charset="2"/>
              <a:buChar char="-"/>
            </a:pPr>
            <a:r>
              <a:rPr lang="de-DE" dirty="0" smtClean="0"/>
              <a:t>Aufzeichnung der äußeren Daten (Umwelt)</a:t>
            </a:r>
          </a:p>
          <a:p>
            <a:r>
              <a:rPr lang="de-DE" dirty="0" err="1" smtClean="0"/>
              <a:t>Inertial</a:t>
            </a:r>
            <a:r>
              <a:rPr lang="de-DE" dirty="0" smtClean="0"/>
              <a:t>-Sensor</a:t>
            </a:r>
          </a:p>
          <a:p>
            <a:pPr lvl="1">
              <a:buFont typeface="Symbol" pitchFamily="18" charset="2"/>
              <a:buChar char="-"/>
            </a:pPr>
            <a:r>
              <a:rPr lang="de-DE" dirty="0" smtClean="0"/>
              <a:t>Aufzeichnung der Nutzerdaten</a:t>
            </a:r>
          </a:p>
          <a:p>
            <a:pPr lvl="1">
              <a:buNone/>
            </a:pPr>
            <a:r>
              <a:rPr lang="de-DE" dirty="0" smtClean="0"/>
              <a:t>	(Körperhaltung, Aktivität)</a:t>
            </a:r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r>
              <a:rPr lang="de-DE" dirty="0" smtClean="0"/>
              <a:t>Als Bestandteile des „visuellen tragfähigen Roboters“</a:t>
            </a:r>
          </a:p>
          <a:p>
            <a:pPr lvl="1">
              <a:buNone/>
            </a:pPr>
            <a:r>
              <a:rPr lang="de-DE" dirty="0" smtClean="0"/>
              <a:t>(Prototyp)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Aktor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Justierung durch Steuerung von elektromechanischen Miniaturmotoren (Achsen)</a:t>
            </a:r>
          </a:p>
          <a:p>
            <a:r>
              <a:rPr lang="de-DE" dirty="0" smtClean="0"/>
              <a:t>Anforderungen:</a:t>
            </a:r>
          </a:p>
          <a:p>
            <a:pPr lvl="1"/>
            <a:r>
              <a:rPr lang="de-DE" dirty="0" smtClean="0"/>
              <a:t>hoher Drehmoment</a:t>
            </a:r>
          </a:p>
          <a:p>
            <a:pPr lvl="1"/>
            <a:r>
              <a:rPr lang="de-DE" dirty="0" smtClean="0"/>
              <a:t>hohe Drehbeschleunigung</a:t>
            </a:r>
          </a:p>
          <a:p>
            <a:pPr lvl="1"/>
            <a:r>
              <a:rPr lang="de-DE" dirty="0" smtClean="0"/>
              <a:t>gleichmäßige Bewegungen</a:t>
            </a:r>
          </a:p>
          <a:p>
            <a:pPr lvl="1"/>
            <a:r>
              <a:rPr lang="de-DE" dirty="0" smtClean="0"/>
              <a:t>geringes Gewicht, Größe, Energieverbrauch</a:t>
            </a:r>
          </a:p>
          <a:p>
            <a:pPr lvl="1"/>
            <a:endParaRPr lang="de-DE" dirty="0" smtClean="0"/>
          </a:p>
          <a:p>
            <a:pPr lvl="1">
              <a:buNone/>
            </a:pPr>
            <a:r>
              <a:rPr lang="de-DE" dirty="0" smtClean="0"/>
              <a:t>Prototyp:	</a:t>
            </a:r>
            <a:r>
              <a:rPr lang="de-DE" dirty="0" err="1" smtClean="0"/>
              <a:t>HiTEC</a:t>
            </a:r>
            <a:r>
              <a:rPr lang="de-DE" dirty="0" smtClean="0"/>
              <a:t> Mod. HS-50</a:t>
            </a:r>
          </a:p>
          <a:p>
            <a:pPr lvl="1">
              <a:buNone/>
            </a:pPr>
            <a:r>
              <a:rPr lang="de-DE" dirty="0" smtClean="0"/>
              <a:t>(0,06 </a:t>
            </a:r>
            <a:r>
              <a:rPr lang="de-DE" dirty="0" err="1" smtClean="0"/>
              <a:t>Nm</a:t>
            </a:r>
            <a:r>
              <a:rPr lang="de-DE" dirty="0" smtClean="0"/>
              <a:t> / 10 rad/s bei 160°, 6g, 6 cm³, 3-6V) 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Geschweifte Klammer rechts 4"/>
          <p:cNvSpPr/>
          <p:nvPr/>
        </p:nvSpPr>
        <p:spPr bwMode="auto">
          <a:xfrm>
            <a:off x="5429256" y="3571876"/>
            <a:ext cx="214314" cy="642942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715008" y="371475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ruckartiges Anhalten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Visueller Sensor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Aufzeichnung der äußeren Daten (Umwelt) durch Kamera</a:t>
            </a:r>
          </a:p>
          <a:p>
            <a:r>
              <a:rPr lang="de-DE" dirty="0" smtClean="0"/>
              <a:t>Fakten:</a:t>
            </a:r>
          </a:p>
          <a:p>
            <a:pPr marL="742950" lvl="2" indent="-342900">
              <a:spcBef>
                <a:spcPts val="1400"/>
              </a:spcBef>
              <a:buFont typeface="Symbol" pitchFamily="18" charset="2"/>
              <a:buChar char="-"/>
            </a:pPr>
            <a:r>
              <a:rPr lang="de-DE" dirty="0" smtClean="0"/>
              <a:t>CMOS (Bildsensortechnik) anstatt CCD</a:t>
            </a:r>
          </a:p>
          <a:p>
            <a:pPr marL="742950" lvl="2" indent="-342900">
              <a:spcBef>
                <a:spcPts val="1400"/>
              </a:spcBef>
              <a:buFont typeface="Symbol" pitchFamily="18" charset="2"/>
              <a:buChar char="-"/>
            </a:pPr>
            <a:r>
              <a:rPr lang="de-DE" dirty="0" smtClean="0"/>
              <a:t>Aufzeichnung:	farbig</a:t>
            </a:r>
          </a:p>
          <a:p>
            <a:pPr marL="742950" lvl="2" indent="-342900">
              <a:spcBef>
                <a:spcPts val="1400"/>
              </a:spcBef>
              <a:buFont typeface="Symbol" pitchFamily="18" charset="2"/>
              <a:buChar char="-"/>
            </a:pPr>
            <a:r>
              <a:rPr lang="de-DE" dirty="0" smtClean="0"/>
              <a:t>Sichtfeld (</a:t>
            </a:r>
            <a:r>
              <a:rPr lang="de-DE" dirty="0" err="1" smtClean="0"/>
              <a:t>fov</a:t>
            </a:r>
            <a:r>
              <a:rPr lang="de-DE" dirty="0" smtClean="0"/>
              <a:t>): 	50°</a:t>
            </a:r>
          </a:p>
          <a:p>
            <a:pPr marL="742950" lvl="2" indent="-342900">
              <a:spcBef>
                <a:spcPts val="1400"/>
              </a:spcBef>
              <a:buFont typeface="Symbol" pitchFamily="18" charset="2"/>
              <a:buChar char="-"/>
            </a:pPr>
            <a:r>
              <a:rPr lang="de-DE" dirty="0" smtClean="0"/>
              <a:t>Größe:		7 cm³</a:t>
            </a:r>
          </a:p>
          <a:p>
            <a:pPr marL="742950" lvl="2" indent="-342900">
              <a:spcBef>
                <a:spcPts val="1400"/>
              </a:spcBef>
              <a:buFont typeface="Symbol" pitchFamily="18" charset="2"/>
              <a:buChar char="-"/>
            </a:pPr>
            <a:r>
              <a:rPr lang="de-DE" dirty="0" smtClean="0"/>
              <a:t>Gewicht:		20g</a:t>
            </a:r>
          </a:p>
          <a:p>
            <a:pPr marL="742950" lvl="2" indent="-342900">
              <a:spcBef>
                <a:spcPts val="1400"/>
              </a:spcBef>
              <a:buFont typeface="Symbol" pitchFamily="18" charset="2"/>
              <a:buChar char="-"/>
            </a:pPr>
            <a:r>
              <a:rPr lang="de-DE" dirty="0" smtClean="0"/>
              <a:t>Stromverbrauch:	50 mA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9826-0DA9-4866-94AB-03A871866DAC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Kapseln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Kapsel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pseln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198</Words>
  <Application>Microsoft Office PowerPoint</Application>
  <PresentationFormat>Bildschirmpräsentation (4:3)</PresentationFormat>
  <Paragraphs>124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Design1</vt:lpstr>
      <vt:lpstr>Wearable Visual Robots</vt:lpstr>
      <vt:lpstr>Inhalt</vt:lpstr>
      <vt:lpstr>Einleitung</vt:lpstr>
      <vt:lpstr>Grundgedanken</vt:lpstr>
      <vt:lpstr>Sensorplatzierung</vt:lpstr>
      <vt:lpstr>Sensorplatzierung</vt:lpstr>
      <vt:lpstr>Systembeschreibung</vt:lpstr>
      <vt:lpstr>Aktor</vt:lpstr>
      <vt:lpstr>Visueller Sensor</vt:lpstr>
      <vt:lpstr>Inertial-Sensor</vt:lpstr>
      <vt:lpstr>Prototyp in der Praxis</vt:lpstr>
      <vt:lpstr>Prototyp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Wearable Visual Robots</dc:title>
  <dc:creator>Alex_S</dc:creator>
  <cp:lastModifiedBy>Alex_S</cp:lastModifiedBy>
  <cp:revision>25</cp:revision>
  <dcterms:created xsi:type="dcterms:W3CDTF">2008-12-16T18:54:33Z</dcterms:created>
  <dcterms:modified xsi:type="dcterms:W3CDTF">2008-12-17T13:13:30Z</dcterms:modified>
</cp:coreProperties>
</file>