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343" r:id="rId4"/>
    <p:sldId id="344" r:id="rId5"/>
    <p:sldId id="332" r:id="rId6"/>
    <p:sldId id="334" r:id="rId7"/>
    <p:sldId id="335" r:id="rId8"/>
    <p:sldId id="338" r:id="rId9"/>
    <p:sldId id="349" r:id="rId10"/>
    <p:sldId id="339" r:id="rId11"/>
    <p:sldId id="336" r:id="rId12"/>
    <p:sldId id="347" r:id="rId13"/>
    <p:sldId id="346" r:id="rId14"/>
    <p:sldId id="353" r:id="rId15"/>
    <p:sldId id="348" r:id="rId16"/>
    <p:sldId id="340" r:id="rId17"/>
    <p:sldId id="350" r:id="rId18"/>
    <p:sldId id="352" r:id="rId19"/>
    <p:sldId id="337" r:id="rId20"/>
    <p:sldId id="341" r:id="rId21"/>
    <p:sldId id="351" r:id="rId22"/>
    <p:sldId id="309" r:id="rId23"/>
    <p:sldId id="310" r:id="rId24"/>
    <p:sldId id="342" r:id="rId25"/>
    <p:sldId id="313" r:id="rId26"/>
    <p:sldId id="285" r:id="rId27"/>
    <p:sldId id="333" r:id="rId28"/>
    <p:sldId id="330" r:id="rId29"/>
    <p:sldId id="329" r:id="rId30"/>
    <p:sldId id="260" r:id="rId31"/>
    <p:sldId id="261" r:id="rId32"/>
    <p:sldId id="345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478"/>
    <a:srgbClr val="C00000"/>
    <a:srgbClr val="66FF66"/>
    <a:srgbClr val="A3ACC7"/>
    <a:srgbClr val="CDD2E1"/>
    <a:srgbClr val="CC0099"/>
    <a:srgbClr val="FFCC00"/>
    <a:srgbClr val="00FF00"/>
    <a:srgbClr val="0000FF"/>
    <a:srgbClr val="00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5" autoAdjust="0"/>
    <p:restoredTop sz="94713" autoAdjust="0"/>
  </p:normalViewPr>
  <p:slideViewPr>
    <p:cSldViewPr>
      <p:cViewPr>
        <p:scale>
          <a:sx n="100" d="100"/>
          <a:sy n="100" d="100"/>
        </p:scale>
        <p:origin x="-180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F6DEE-5BE9-4A95-97BD-CAC318812474}" type="datetimeFigureOut">
              <a:rPr lang="de-DE" smtClean="0"/>
              <a:pPr/>
              <a:t>18.03.2011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98305-D74A-4307-89E2-28D663578C3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772400" cy="1857388"/>
          </a:xfrm>
        </p:spPr>
        <p:txBody>
          <a:bodyPr/>
          <a:lstStyle>
            <a:lvl1pPr>
              <a:defRPr sz="4800">
                <a:solidFill>
                  <a:srgbClr val="21447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pSp>
        <p:nvGrpSpPr>
          <p:cNvPr id="11" name="Gruppieren 25"/>
          <p:cNvGrpSpPr/>
          <p:nvPr userDrawn="1"/>
        </p:nvGrpSpPr>
        <p:grpSpPr>
          <a:xfrm>
            <a:off x="4500562" y="5253351"/>
            <a:ext cx="5072098" cy="890293"/>
            <a:chOff x="5786446" y="5253351"/>
            <a:chExt cx="5072098" cy="890293"/>
          </a:xfrm>
        </p:grpSpPr>
        <p:sp>
          <p:nvSpPr>
            <p:cNvPr id="13" name="Textfeld 12"/>
            <p:cNvSpPr txBox="1"/>
            <p:nvPr userDrawn="1"/>
          </p:nvSpPr>
          <p:spPr>
            <a:xfrm>
              <a:off x="5786446" y="5253351"/>
              <a:ext cx="4714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solidFill>
                    <a:srgbClr val="214478"/>
                  </a:solidFill>
                </a:rPr>
                <a:t>Sándor</a:t>
              </a:r>
              <a:r>
                <a:rPr lang="de-DE" sz="2400" baseline="0" dirty="0" smtClean="0">
                  <a:solidFill>
                    <a:srgbClr val="214478"/>
                  </a:solidFill>
                </a:rPr>
                <a:t> P. Fekete, Christiane Schmidt</a:t>
              </a:r>
              <a:endParaRPr lang="de-DE" sz="2400" dirty="0">
                <a:solidFill>
                  <a:srgbClr val="214478"/>
                </a:solidFill>
              </a:endParaRPr>
            </a:p>
          </p:txBody>
        </p:sp>
        <p:sp>
          <p:nvSpPr>
            <p:cNvPr id="14" name="Textfeld 13"/>
            <p:cNvSpPr txBox="1"/>
            <p:nvPr userDrawn="1"/>
          </p:nvSpPr>
          <p:spPr>
            <a:xfrm>
              <a:off x="5786446" y="5620424"/>
              <a:ext cx="5072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>
                  <a:solidFill>
                    <a:srgbClr val="214478"/>
                  </a:solidFill>
                </a:rPr>
                <a:t>Algorithms</a:t>
              </a:r>
              <a:r>
                <a:rPr lang="de-DE" sz="1400" dirty="0" smtClean="0">
                  <a:solidFill>
                    <a:srgbClr val="214478"/>
                  </a:solidFill>
                </a:rPr>
                <a:t> Group</a:t>
              </a:r>
            </a:p>
            <a:p>
              <a:r>
                <a:rPr lang="de-DE" sz="1400" dirty="0" smtClean="0">
                  <a:solidFill>
                    <a:srgbClr val="214478"/>
                  </a:solidFill>
                </a:rPr>
                <a:t>Braunschweig Institute</a:t>
              </a:r>
              <a:r>
                <a:rPr lang="de-DE" sz="1400" baseline="0" dirty="0" smtClean="0">
                  <a:solidFill>
                    <a:srgbClr val="214478"/>
                  </a:solidFill>
                </a:rPr>
                <a:t> </a:t>
              </a:r>
              <a:r>
                <a:rPr lang="de-DE" sz="1400" baseline="0" dirty="0" err="1" smtClean="0">
                  <a:solidFill>
                    <a:srgbClr val="214478"/>
                  </a:solidFill>
                </a:rPr>
                <a:t>of</a:t>
              </a:r>
              <a:r>
                <a:rPr lang="de-DE" sz="1400" baseline="0" dirty="0" smtClean="0">
                  <a:solidFill>
                    <a:srgbClr val="214478"/>
                  </a:solidFill>
                </a:rPr>
                <a:t> Technology</a:t>
              </a:r>
              <a:endParaRPr lang="de-DE" sz="1400" dirty="0">
                <a:solidFill>
                  <a:srgbClr val="214478"/>
                </a:solidFill>
              </a:endParaRPr>
            </a:p>
          </p:txBody>
        </p:sp>
      </p:grpSp>
      <p:grpSp>
        <p:nvGrpSpPr>
          <p:cNvPr id="15" name="Gruppieren 25"/>
          <p:cNvGrpSpPr/>
          <p:nvPr userDrawn="1"/>
        </p:nvGrpSpPr>
        <p:grpSpPr>
          <a:xfrm>
            <a:off x="214282" y="5253351"/>
            <a:ext cx="5072098" cy="890293"/>
            <a:chOff x="5786446" y="5253351"/>
            <a:chExt cx="5072098" cy="890293"/>
          </a:xfrm>
        </p:grpSpPr>
        <p:sp>
          <p:nvSpPr>
            <p:cNvPr id="16" name="Textfeld 15"/>
            <p:cNvSpPr txBox="1"/>
            <p:nvPr userDrawn="1"/>
          </p:nvSpPr>
          <p:spPr>
            <a:xfrm>
              <a:off x="5786446" y="5253351"/>
              <a:ext cx="4714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214478"/>
                  </a:solidFill>
                </a:rPr>
                <a:t>Joseph</a:t>
              </a:r>
              <a:r>
                <a:rPr lang="de-DE" sz="2400" baseline="0" dirty="0" smtClean="0">
                  <a:solidFill>
                    <a:srgbClr val="214478"/>
                  </a:solidFill>
                </a:rPr>
                <a:t> S.B. Mitchell</a:t>
              </a:r>
              <a:endParaRPr lang="de-DE" sz="2400" dirty="0">
                <a:solidFill>
                  <a:srgbClr val="214478"/>
                </a:solidFill>
              </a:endParaRPr>
            </a:p>
          </p:txBody>
        </p:sp>
        <p:sp>
          <p:nvSpPr>
            <p:cNvPr id="17" name="Textfeld 16"/>
            <p:cNvSpPr txBox="1"/>
            <p:nvPr userDrawn="1"/>
          </p:nvSpPr>
          <p:spPr>
            <a:xfrm>
              <a:off x="5786446" y="5620424"/>
              <a:ext cx="5072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rgbClr val="214478"/>
                  </a:solidFill>
                </a:rPr>
                <a:t>Department</a:t>
              </a:r>
              <a:r>
                <a:rPr lang="de-DE" sz="1400" baseline="0" dirty="0" smtClean="0">
                  <a:solidFill>
                    <a:srgbClr val="214478"/>
                  </a:solidFill>
                </a:rPr>
                <a:t> </a:t>
              </a:r>
              <a:r>
                <a:rPr lang="de-DE" sz="1400" baseline="0" dirty="0" err="1" smtClean="0">
                  <a:solidFill>
                    <a:srgbClr val="214478"/>
                  </a:solidFill>
                </a:rPr>
                <a:t>of</a:t>
              </a:r>
              <a:r>
                <a:rPr lang="de-DE" sz="1400" baseline="0" dirty="0" smtClean="0">
                  <a:solidFill>
                    <a:srgbClr val="214478"/>
                  </a:solidFill>
                </a:rPr>
                <a:t> Applied </a:t>
              </a:r>
              <a:r>
                <a:rPr lang="de-DE" sz="1400" baseline="0" dirty="0" err="1" smtClean="0">
                  <a:solidFill>
                    <a:srgbClr val="214478"/>
                  </a:solidFill>
                </a:rPr>
                <a:t>Mathematics</a:t>
              </a:r>
              <a:r>
                <a:rPr lang="de-DE" sz="1400" baseline="0" dirty="0" smtClean="0">
                  <a:solidFill>
                    <a:srgbClr val="214478"/>
                  </a:solidFill>
                </a:rPr>
                <a:t> </a:t>
              </a:r>
              <a:r>
                <a:rPr lang="de-DE" sz="1400" baseline="0" dirty="0" err="1" smtClean="0">
                  <a:solidFill>
                    <a:srgbClr val="214478"/>
                  </a:solidFill>
                </a:rPr>
                <a:t>and</a:t>
              </a:r>
              <a:r>
                <a:rPr lang="de-DE" sz="1400" baseline="0" dirty="0" smtClean="0">
                  <a:solidFill>
                    <a:srgbClr val="214478"/>
                  </a:solidFill>
                </a:rPr>
                <a:t> </a:t>
              </a:r>
              <a:r>
                <a:rPr lang="de-DE" sz="1400" baseline="0" dirty="0" err="1" smtClean="0">
                  <a:solidFill>
                    <a:srgbClr val="214478"/>
                  </a:solidFill>
                </a:rPr>
                <a:t>Statistics</a:t>
              </a:r>
              <a:endParaRPr lang="de-DE" sz="1400" baseline="0" dirty="0" smtClean="0">
                <a:solidFill>
                  <a:srgbClr val="214478"/>
                </a:solidFill>
              </a:endParaRPr>
            </a:p>
            <a:p>
              <a:r>
                <a:rPr lang="de-DE" sz="1400" baseline="0" dirty="0" err="1" smtClean="0">
                  <a:solidFill>
                    <a:srgbClr val="214478"/>
                  </a:solidFill>
                </a:rPr>
                <a:t>Stony</a:t>
              </a:r>
              <a:r>
                <a:rPr lang="de-DE" sz="1400" baseline="0" dirty="0" smtClean="0">
                  <a:solidFill>
                    <a:srgbClr val="214478"/>
                  </a:solidFill>
                </a:rPr>
                <a:t> Brook University</a:t>
              </a:r>
              <a:endParaRPr lang="de-DE" sz="1400" dirty="0" smtClean="0">
                <a:solidFill>
                  <a:srgbClr val="214478"/>
                </a:solidFill>
              </a:endParaRPr>
            </a:p>
          </p:txBody>
        </p:sp>
      </p:grpSp>
      <p:pic>
        <p:nvPicPr>
          <p:cNvPr id="21" name="Grafik 20" descr="letztesBildII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000" y="0"/>
            <a:ext cx="9180000" cy="2285992"/>
          </a:xfrm>
          <a:prstGeom prst="rect">
            <a:avLst/>
          </a:prstGeom>
        </p:spPr>
      </p:pic>
      <p:cxnSp>
        <p:nvCxnSpPr>
          <p:cNvPr id="22" name="Gerade Verbindung 21"/>
          <p:cNvCxnSpPr/>
          <p:nvPr userDrawn="1"/>
        </p:nvCxnSpPr>
        <p:spPr>
          <a:xfrm>
            <a:off x="-9494" y="2285992"/>
            <a:ext cx="9144000" cy="1588"/>
          </a:xfrm>
          <a:prstGeom prst="line">
            <a:avLst/>
          </a:prstGeom>
          <a:ln w="31750">
            <a:solidFill>
              <a:srgbClr val="21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>
          <a:xfrm>
            <a:off x="0" y="4572008"/>
            <a:ext cx="9144000" cy="1588"/>
          </a:xfrm>
          <a:prstGeom prst="line">
            <a:avLst/>
          </a:prstGeom>
          <a:ln w="31750">
            <a:solidFill>
              <a:srgbClr val="21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 userDrawn="1"/>
        </p:nvSpPr>
        <p:spPr>
          <a:xfrm>
            <a:off x="1857356" y="1000108"/>
            <a:ext cx="2214578" cy="3929090"/>
          </a:xfrm>
          <a:prstGeom prst="rect">
            <a:avLst/>
          </a:prstGeom>
          <a:solidFill>
            <a:srgbClr val="66FF66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letztesBildI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10715668" cy="4857784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-1000164" y="928670"/>
            <a:ext cx="10501386" cy="492922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3643332" y="3143253"/>
            <a:ext cx="3714750" cy="785813"/>
          </a:xfrm>
        </p:spPr>
        <p:txBody>
          <a:bodyPr/>
          <a:lstStyle>
            <a:lvl1pPr>
              <a:buFontTx/>
              <a:buNone/>
              <a:defRPr b="1">
                <a:solidFill>
                  <a:srgbClr val="214478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3643332" y="3143253"/>
            <a:ext cx="3714750" cy="785813"/>
          </a:xfrm>
        </p:spPr>
        <p:txBody>
          <a:bodyPr/>
          <a:lstStyle>
            <a:lvl1pPr>
              <a:buFontTx/>
              <a:buNone/>
              <a:defRPr b="1">
                <a:solidFill>
                  <a:srgbClr val="214478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8" name="Grafik 7" descr="sw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9144000" cy="5578488"/>
          </a:xfrm>
          <a:prstGeom prst="rect">
            <a:avLst/>
          </a:prstGeom>
        </p:spPr>
      </p:pic>
      <p:grpSp>
        <p:nvGrpSpPr>
          <p:cNvPr id="9" name="Gruppieren 8"/>
          <p:cNvGrpSpPr/>
          <p:nvPr userDrawn="1"/>
        </p:nvGrpSpPr>
        <p:grpSpPr>
          <a:xfrm>
            <a:off x="-357222" y="1857364"/>
            <a:ext cx="10358510" cy="3071834"/>
            <a:chOff x="-357222" y="1857364"/>
            <a:chExt cx="10358510" cy="3071834"/>
          </a:xfrm>
        </p:grpSpPr>
        <p:cxnSp>
          <p:nvCxnSpPr>
            <p:cNvPr id="12" name="Gerade Verbindung 11"/>
            <p:cNvCxnSpPr/>
            <p:nvPr/>
          </p:nvCxnSpPr>
          <p:spPr>
            <a:xfrm rot="16200000" flipV="1">
              <a:off x="1785918" y="2428868"/>
              <a:ext cx="714380" cy="571504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10800000" flipV="1">
              <a:off x="4643438" y="2571744"/>
              <a:ext cx="2857520" cy="1071570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10800000">
              <a:off x="2071670" y="2214554"/>
              <a:ext cx="5286412" cy="357190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flipV="1">
              <a:off x="-357222" y="2214554"/>
              <a:ext cx="1714512" cy="285752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0800000">
              <a:off x="6429388" y="2143116"/>
              <a:ext cx="928694" cy="285752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10800000" flipV="1">
              <a:off x="2214546" y="2071678"/>
              <a:ext cx="3571900" cy="142876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10800000">
              <a:off x="8572496" y="2786058"/>
              <a:ext cx="857288" cy="571504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10800000" flipV="1">
              <a:off x="5286380" y="4786322"/>
              <a:ext cx="4714908" cy="142876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16200000" flipV="1">
              <a:off x="7500958" y="2071678"/>
              <a:ext cx="357190" cy="214314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10800000" flipV="1">
              <a:off x="6500826" y="1928802"/>
              <a:ext cx="785818" cy="142876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10800000">
              <a:off x="5286380" y="1928802"/>
              <a:ext cx="571504" cy="142876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10800000" flipV="1">
              <a:off x="2214546" y="1928802"/>
              <a:ext cx="1643074" cy="214314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10800000">
              <a:off x="4286248" y="1928802"/>
              <a:ext cx="1428760" cy="142876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 rot="10800000">
              <a:off x="4714876" y="1857364"/>
              <a:ext cx="285752" cy="0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rot="10800000" flipV="1">
              <a:off x="4286248" y="1857364"/>
              <a:ext cx="857256" cy="71438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 rot="10800000" flipV="1">
              <a:off x="4286248" y="1857364"/>
              <a:ext cx="285752" cy="71438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 rot="10800000">
              <a:off x="7715272" y="1928802"/>
              <a:ext cx="2000264" cy="0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rot="10800000" flipV="1">
              <a:off x="8572496" y="2214554"/>
              <a:ext cx="1071602" cy="285752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10800000">
              <a:off x="5286380" y="1857364"/>
              <a:ext cx="785818" cy="0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 rot="10800000">
              <a:off x="6215074" y="1857364"/>
              <a:ext cx="1000132" cy="0"/>
            </a:xfrm>
            <a:prstGeom prst="line">
              <a:avLst/>
            </a:prstGeom>
            <a:ln w="254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hteck 6"/>
          <p:cNvSpPr/>
          <p:nvPr userDrawn="1"/>
        </p:nvSpPr>
        <p:spPr>
          <a:xfrm>
            <a:off x="-1071602" y="500042"/>
            <a:ext cx="10715700" cy="58579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3643332" y="3143253"/>
            <a:ext cx="3714750" cy="785813"/>
          </a:xfrm>
        </p:spPr>
        <p:txBody>
          <a:bodyPr/>
          <a:lstStyle>
            <a:lvl1pPr>
              <a:buFontTx/>
              <a:buNone/>
              <a:defRPr b="1">
                <a:solidFill>
                  <a:srgbClr val="214478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 rot="10800000">
            <a:off x="0" y="500043"/>
            <a:ext cx="9144000" cy="1588"/>
          </a:xfrm>
          <a:prstGeom prst="line">
            <a:avLst/>
          </a:prstGeom>
          <a:ln w="31750">
            <a:gradFill flip="none" rotWithShape="1">
              <a:gsLst>
                <a:gs pos="0">
                  <a:srgbClr val="214478"/>
                </a:gs>
                <a:gs pos="35000">
                  <a:srgbClr val="A3ACC7"/>
                </a:gs>
                <a:gs pos="75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0F5C-6142-4EC8-9BC6-259C590DC0BD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F253-B71E-4B33-B776-E09CDA4123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0F5C-6142-4EC8-9BC6-259C590DC0BD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F253-B71E-4B33-B776-E09CDA4123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0F5C-6142-4EC8-9BC6-259C590DC0BD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F253-B71E-4B33-B776-E09CDA4123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0F5C-6142-4EC8-9BC6-259C590DC0BD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F253-B71E-4B33-B776-E09CDA4123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0F5C-6142-4EC8-9BC6-259C590DC0BD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F253-B71E-4B33-B776-E09CDA4123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0F5C-6142-4EC8-9BC6-259C590DC0BD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F253-B71E-4B33-B776-E09CDA4123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0F5C-6142-4EC8-9BC6-259C590DC0BD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F253-B71E-4B33-B776-E09CDA4123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/>
          <p:cNvSpPr/>
          <p:nvPr userDrawn="1"/>
        </p:nvSpPr>
        <p:spPr>
          <a:xfrm>
            <a:off x="8715372" y="6500834"/>
            <a:ext cx="857288" cy="642942"/>
          </a:xfrm>
          <a:prstGeom prst="roundRect">
            <a:avLst/>
          </a:prstGeom>
          <a:solidFill>
            <a:srgbClr val="A3ACC7"/>
          </a:solidFill>
          <a:ln>
            <a:solidFill>
              <a:srgbClr val="A3AC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/>
          <a:lstStyle>
            <a:lvl1pPr>
              <a:defRPr sz="3200">
                <a:solidFill>
                  <a:srgbClr val="214478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4876" y="714356"/>
            <a:ext cx="4286280" cy="5572164"/>
          </a:xfrm>
          <a:ln w="31750">
            <a:solidFill>
              <a:srgbClr val="214478">
                <a:alpha val="62000"/>
              </a:srgbClr>
            </a:solidFill>
          </a:ln>
        </p:spPr>
        <p:txBody>
          <a:bodyPr/>
          <a:lstStyle>
            <a:lvl1pPr>
              <a:defRPr sz="2400">
                <a:solidFill>
                  <a:srgbClr val="214478"/>
                </a:solidFill>
              </a:defRPr>
            </a:lvl1pPr>
            <a:lvl2pPr>
              <a:defRPr sz="2000">
                <a:solidFill>
                  <a:srgbClr val="214478"/>
                </a:solidFill>
              </a:defRPr>
            </a:lvl2pPr>
            <a:lvl3pPr>
              <a:defRPr sz="2000">
                <a:solidFill>
                  <a:srgbClr val="214478"/>
                </a:solidFill>
              </a:defRPr>
            </a:lvl3pPr>
            <a:lvl4pPr>
              <a:defRPr sz="1800">
                <a:solidFill>
                  <a:srgbClr val="214478"/>
                </a:solidFill>
              </a:defRPr>
            </a:lvl4pPr>
            <a:lvl5pPr>
              <a:defRPr sz="1800">
                <a:solidFill>
                  <a:srgbClr val="214478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8643934" y="6492875"/>
            <a:ext cx="500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21447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BF253-B71E-4B33-B776-E09CDA41237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2144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2144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Gerade Verbindung 31"/>
          <p:cNvCxnSpPr/>
          <p:nvPr userDrawn="1"/>
        </p:nvCxnSpPr>
        <p:spPr>
          <a:xfrm>
            <a:off x="-32" y="6429396"/>
            <a:ext cx="9144000" cy="1588"/>
          </a:xfrm>
          <a:prstGeom prst="line">
            <a:avLst/>
          </a:prstGeom>
          <a:ln w="31750">
            <a:gradFill flip="none" rotWithShape="1">
              <a:gsLst>
                <a:gs pos="0">
                  <a:srgbClr val="214478"/>
                </a:gs>
                <a:gs pos="35000">
                  <a:srgbClr val="A3ACC7"/>
                </a:gs>
                <a:gs pos="6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>
          <a:xfrm rot="10800000">
            <a:off x="0" y="500043"/>
            <a:ext cx="9144000" cy="1588"/>
          </a:xfrm>
          <a:prstGeom prst="line">
            <a:avLst/>
          </a:prstGeom>
          <a:ln w="31750">
            <a:gradFill flip="none" rotWithShape="1">
              <a:gsLst>
                <a:gs pos="0">
                  <a:srgbClr val="214478"/>
                </a:gs>
                <a:gs pos="35000">
                  <a:srgbClr val="A3ACC7"/>
                </a:gs>
                <a:gs pos="75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pieren 28"/>
          <p:cNvGrpSpPr/>
          <p:nvPr userDrawn="1"/>
        </p:nvGrpSpPr>
        <p:grpSpPr>
          <a:xfrm>
            <a:off x="72000" y="6587480"/>
            <a:ext cx="1286976" cy="225896"/>
            <a:chOff x="72000" y="6570000"/>
            <a:chExt cx="1286976" cy="225896"/>
          </a:xfrm>
        </p:grpSpPr>
        <p:grpSp>
          <p:nvGrpSpPr>
            <p:cNvPr id="41" name="Gruppieren 37"/>
            <p:cNvGrpSpPr/>
            <p:nvPr/>
          </p:nvGrpSpPr>
          <p:grpSpPr>
            <a:xfrm>
              <a:off x="360000" y="6570000"/>
              <a:ext cx="360040" cy="225896"/>
              <a:chOff x="5076056" y="1340768"/>
              <a:chExt cx="360040" cy="225896"/>
            </a:xfrm>
          </p:grpSpPr>
          <p:pic>
            <p:nvPicPr>
              <p:cNvPr id="46" name="Grafik 45" descr="brio_flickr_MichaelEClarke.jpg"/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lum bright="20000"/>
              </a:blip>
              <a:stretch>
                <a:fillRect/>
              </a:stretch>
            </p:blipFill>
            <p:spPr>
              <a:xfrm>
                <a:off x="5148064" y="1340768"/>
                <a:ext cx="216000" cy="216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60" name="Textfeld 59"/>
              <p:cNvSpPr txBox="1"/>
              <p:nvPr/>
            </p:nvSpPr>
            <p:spPr>
              <a:xfrm>
                <a:off x="5076056" y="1412776"/>
                <a:ext cx="360040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MichaelEClarke</a:t>
                </a:r>
                <a:endParaRPr lang="de-DE" sz="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de-DE" sz="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@</a:t>
                </a:r>
                <a:r>
                  <a:rPr lang="de-DE" sz="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flickr</a:t>
                </a:r>
                <a:endParaRPr lang="de-DE" sz="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2" name="Gruppieren 27"/>
            <p:cNvGrpSpPr/>
            <p:nvPr/>
          </p:nvGrpSpPr>
          <p:grpSpPr>
            <a:xfrm>
              <a:off x="72000" y="6570000"/>
              <a:ext cx="1286976" cy="216586"/>
              <a:chOff x="72000" y="6570000"/>
              <a:chExt cx="1286976" cy="216586"/>
            </a:xfrm>
          </p:grpSpPr>
          <p:pic>
            <p:nvPicPr>
              <p:cNvPr id="43" name="Grafik 42" descr="roombatraj.png"/>
              <p:cNvPicPr>
                <a:picLocks/>
              </p:cNvPicPr>
              <p:nvPr/>
            </p:nvPicPr>
            <p:blipFill>
              <a:blip r:embed="rId3" cstate="print">
                <a:grayscl/>
                <a:lum bright="14000"/>
              </a:blip>
              <a:stretch>
                <a:fillRect/>
              </a:stretch>
            </p:blipFill>
            <p:spPr>
              <a:xfrm>
                <a:off x="784800" y="6570000"/>
                <a:ext cx="216000" cy="216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4" name="Grafik 43" descr="roombastapelI.jpg"/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lum bright="13000"/>
              </a:blip>
              <a:stretch>
                <a:fillRect/>
              </a:stretch>
            </p:blipFill>
            <p:spPr>
              <a:xfrm>
                <a:off x="72000" y="6570000"/>
                <a:ext cx="216000" cy="216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5" name="Grafik 5" descr="roombasimdunkeln_klein_bw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42976" y="6570586"/>
                <a:ext cx="216000" cy="216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0F5C-6142-4EC8-9BC6-259C590DC0BD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F253-B71E-4B33-B776-E09CDA4123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ADC8-16C7-4199-B20D-AE9225761228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050E-0793-4D40-9EC9-A0627761A13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ADC8-16C7-4199-B20D-AE9225761228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050E-0793-4D40-9EC9-A0627761A13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ADC8-16C7-4199-B20D-AE9225761228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050E-0793-4D40-9EC9-A0627761A13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ADC8-16C7-4199-B20D-AE9225761228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050E-0793-4D40-9EC9-A0627761A13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ADC8-16C7-4199-B20D-AE9225761228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050E-0793-4D40-9EC9-A0627761A13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ADC8-16C7-4199-B20D-AE9225761228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050E-0793-4D40-9EC9-A0627761A13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ADC8-16C7-4199-B20D-AE9225761228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050E-0793-4D40-9EC9-A0627761A13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ADC8-16C7-4199-B20D-AE9225761228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050E-0793-4D40-9EC9-A0627761A13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ADC8-16C7-4199-B20D-AE9225761228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050E-0793-4D40-9EC9-A0627761A13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/>
          <p:cNvSpPr/>
          <p:nvPr userDrawn="1"/>
        </p:nvSpPr>
        <p:spPr>
          <a:xfrm>
            <a:off x="8715372" y="6500834"/>
            <a:ext cx="857288" cy="642942"/>
          </a:xfrm>
          <a:prstGeom prst="roundRect">
            <a:avLst/>
          </a:prstGeom>
          <a:solidFill>
            <a:srgbClr val="A3ACC7"/>
          </a:solidFill>
          <a:ln>
            <a:solidFill>
              <a:srgbClr val="A3AC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/>
          <a:lstStyle>
            <a:lvl1pPr>
              <a:defRPr sz="3200">
                <a:solidFill>
                  <a:srgbClr val="214478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4876" y="642918"/>
            <a:ext cx="4286280" cy="5643602"/>
          </a:xfrm>
          <a:solidFill>
            <a:schemeClr val="bg1"/>
          </a:solidFill>
          <a:ln w="31750">
            <a:noFill/>
          </a:ln>
        </p:spPr>
        <p:txBody>
          <a:bodyPr/>
          <a:lstStyle>
            <a:lvl1pPr>
              <a:defRPr sz="2400">
                <a:solidFill>
                  <a:srgbClr val="214478"/>
                </a:solidFill>
              </a:defRPr>
            </a:lvl1pPr>
            <a:lvl2pPr>
              <a:defRPr sz="2000">
                <a:solidFill>
                  <a:srgbClr val="214478"/>
                </a:solidFill>
              </a:defRPr>
            </a:lvl2pPr>
            <a:lvl3pPr>
              <a:defRPr sz="2000">
                <a:solidFill>
                  <a:srgbClr val="214478"/>
                </a:solidFill>
              </a:defRPr>
            </a:lvl3pPr>
            <a:lvl4pPr>
              <a:defRPr sz="1800">
                <a:solidFill>
                  <a:srgbClr val="214478"/>
                </a:solidFill>
              </a:defRPr>
            </a:lvl4pPr>
            <a:lvl5pPr>
              <a:defRPr sz="1800">
                <a:solidFill>
                  <a:srgbClr val="214478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8643934" y="6492875"/>
            <a:ext cx="500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21447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BF253-B71E-4B33-B776-E09CDA41237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2144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2144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2" name="Gerade Verbindung 21"/>
          <p:cNvCxnSpPr/>
          <p:nvPr userDrawn="1"/>
        </p:nvCxnSpPr>
        <p:spPr>
          <a:xfrm rot="10800000">
            <a:off x="0" y="500043"/>
            <a:ext cx="9144000" cy="1588"/>
          </a:xfrm>
          <a:prstGeom prst="line">
            <a:avLst/>
          </a:prstGeom>
          <a:ln w="31750">
            <a:gradFill flip="none" rotWithShape="1">
              <a:gsLst>
                <a:gs pos="0">
                  <a:srgbClr val="214478"/>
                </a:gs>
                <a:gs pos="35000">
                  <a:srgbClr val="A3ACC7"/>
                </a:gs>
                <a:gs pos="75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>
          <a:xfrm>
            <a:off x="-32" y="6429396"/>
            <a:ext cx="9144000" cy="1588"/>
          </a:xfrm>
          <a:prstGeom prst="line">
            <a:avLst/>
          </a:prstGeom>
          <a:ln w="31750">
            <a:gradFill flip="none" rotWithShape="1">
              <a:gsLst>
                <a:gs pos="0">
                  <a:srgbClr val="214478"/>
                </a:gs>
                <a:gs pos="35000">
                  <a:srgbClr val="A3ACC7"/>
                </a:gs>
                <a:gs pos="6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pieren 28"/>
          <p:cNvGrpSpPr/>
          <p:nvPr userDrawn="1"/>
        </p:nvGrpSpPr>
        <p:grpSpPr>
          <a:xfrm>
            <a:off x="72000" y="6587480"/>
            <a:ext cx="1286976" cy="225896"/>
            <a:chOff x="72000" y="6570000"/>
            <a:chExt cx="1286976" cy="225896"/>
          </a:xfrm>
        </p:grpSpPr>
        <p:grpSp>
          <p:nvGrpSpPr>
            <p:cNvPr id="41" name="Gruppieren 37"/>
            <p:cNvGrpSpPr/>
            <p:nvPr/>
          </p:nvGrpSpPr>
          <p:grpSpPr>
            <a:xfrm>
              <a:off x="360000" y="6570000"/>
              <a:ext cx="360040" cy="225896"/>
              <a:chOff x="5076056" y="1340768"/>
              <a:chExt cx="360040" cy="225896"/>
            </a:xfrm>
          </p:grpSpPr>
          <p:pic>
            <p:nvPicPr>
              <p:cNvPr id="46" name="Grafik 45" descr="brio_flickr_MichaelEClarke.jpg"/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lum bright="20000"/>
              </a:blip>
              <a:stretch>
                <a:fillRect/>
              </a:stretch>
            </p:blipFill>
            <p:spPr>
              <a:xfrm>
                <a:off x="5148064" y="1340768"/>
                <a:ext cx="216000" cy="216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60" name="Textfeld 59"/>
              <p:cNvSpPr txBox="1"/>
              <p:nvPr/>
            </p:nvSpPr>
            <p:spPr>
              <a:xfrm>
                <a:off x="5076056" y="1412776"/>
                <a:ext cx="360040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MichaelEClarke</a:t>
                </a:r>
                <a:endParaRPr lang="de-DE" sz="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de-DE" sz="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@</a:t>
                </a:r>
                <a:r>
                  <a:rPr lang="de-DE" sz="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flickr</a:t>
                </a:r>
                <a:endParaRPr lang="de-DE" sz="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2" name="Gruppieren 27"/>
            <p:cNvGrpSpPr/>
            <p:nvPr/>
          </p:nvGrpSpPr>
          <p:grpSpPr>
            <a:xfrm>
              <a:off x="72000" y="6570000"/>
              <a:ext cx="1286976" cy="216586"/>
              <a:chOff x="72000" y="6570000"/>
              <a:chExt cx="1286976" cy="216586"/>
            </a:xfrm>
          </p:grpSpPr>
          <p:pic>
            <p:nvPicPr>
              <p:cNvPr id="43" name="Grafik 42" descr="roombatraj.png"/>
              <p:cNvPicPr>
                <a:picLocks/>
              </p:cNvPicPr>
              <p:nvPr/>
            </p:nvPicPr>
            <p:blipFill>
              <a:blip r:embed="rId3" cstate="print">
                <a:grayscl/>
                <a:lum bright="14000"/>
              </a:blip>
              <a:stretch>
                <a:fillRect/>
              </a:stretch>
            </p:blipFill>
            <p:spPr>
              <a:xfrm>
                <a:off x="784800" y="6570000"/>
                <a:ext cx="216000" cy="216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4" name="Grafik 43" descr="roombastapelI.jpg"/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lum bright="13000"/>
              </a:blip>
              <a:stretch>
                <a:fillRect/>
              </a:stretch>
            </p:blipFill>
            <p:spPr>
              <a:xfrm>
                <a:off x="72000" y="6570000"/>
                <a:ext cx="216000" cy="216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5" name="Grafik 5" descr="roombasimdunkeln_klein_bw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42976" y="6570586"/>
                <a:ext cx="216000" cy="216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ADC8-16C7-4199-B20D-AE9225761228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050E-0793-4D40-9EC9-A0627761A13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ADC8-16C7-4199-B20D-AE9225761228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050E-0793-4D40-9EC9-A0627761A13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14282" y="785794"/>
            <a:ext cx="8643998" cy="5340369"/>
          </a:xfrm>
        </p:spPr>
        <p:txBody>
          <a:bodyPr/>
          <a:lstStyle>
            <a:lvl1pPr>
              <a:defRPr sz="2400">
                <a:solidFill>
                  <a:srgbClr val="214478"/>
                </a:solidFill>
              </a:defRPr>
            </a:lvl1pPr>
            <a:lvl2pPr>
              <a:defRPr sz="2000">
                <a:solidFill>
                  <a:srgbClr val="214478"/>
                </a:solidFill>
              </a:defRPr>
            </a:lvl2pPr>
            <a:lvl3pPr>
              <a:defRPr sz="2000">
                <a:solidFill>
                  <a:srgbClr val="214478"/>
                </a:solidFill>
              </a:defRPr>
            </a:lvl3pPr>
            <a:lvl4pPr>
              <a:defRPr sz="1800">
                <a:solidFill>
                  <a:srgbClr val="214478"/>
                </a:solidFill>
              </a:defRPr>
            </a:lvl4pPr>
            <a:lvl5pPr>
              <a:defRPr sz="1800">
                <a:solidFill>
                  <a:srgbClr val="21447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Abgerundetes Rechteck 14"/>
          <p:cNvSpPr/>
          <p:nvPr userDrawn="1"/>
        </p:nvSpPr>
        <p:spPr>
          <a:xfrm>
            <a:off x="8715372" y="6500834"/>
            <a:ext cx="857288" cy="642942"/>
          </a:xfrm>
          <a:prstGeom prst="roundRect">
            <a:avLst/>
          </a:prstGeom>
          <a:solidFill>
            <a:srgbClr val="A3ACC7"/>
          </a:solidFill>
          <a:ln>
            <a:solidFill>
              <a:srgbClr val="A3AC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5"/>
          <p:cNvSpPr txBox="1">
            <a:spLocks/>
          </p:cNvSpPr>
          <p:nvPr userDrawn="1"/>
        </p:nvSpPr>
        <p:spPr>
          <a:xfrm>
            <a:off x="8643934" y="6492875"/>
            <a:ext cx="500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21447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BF253-B71E-4B33-B776-E09CDA41237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2144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2144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/>
          <a:lstStyle>
            <a:lvl1pPr>
              <a:defRPr sz="3200">
                <a:solidFill>
                  <a:srgbClr val="214478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49" name="Gerade Verbindung 48"/>
          <p:cNvCxnSpPr/>
          <p:nvPr userDrawn="1"/>
        </p:nvCxnSpPr>
        <p:spPr>
          <a:xfrm rot="10800000">
            <a:off x="0" y="500043"/>
            <a:ext cx="9144000" cy="1588"/>
          </a:xfrm>
          <a:prstGeom prst="line">
            <a:avLst/>
          </a:prstGeom>
          <a:ln w="31750">
            <a:gradFill flip="none" rotWithShape="1">
              <a:gsLst>
                <a:gs pos="0">
                  <a:srgbClr val="214478"/>
                </a:gs>
                <a:gs pos="35000">
                  <a:srgbClr val="A3ACC7"/>
                </a:gs>
                <a:gs pos="75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 userDrawn="1"/>
        </p:nvCxnSpPr>
        <p:spPr>
          <a:xfrm>
            <a:off x="-32" y="6429396"/>
            <a:ext cx="9144000" cy="1588"/>
          </a:xfrm>
          <a:prstGeom prst="line">
            <a:avLst/>
          </a:prstGeom>
          <a:ln w="31750">
            <a:gradFill flip="none" rotWithShape="1">
              <a:gsLst>
                <a:gs pos="0">
                  <a:srgbClr val="214478"/>
                </a:gs>
                <a:gs pos="35000">
                  <a:srgbClr val="A3ACC7"/>
                </a:gs>
                <a:gs pos="6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pieren 28"/>
          <p:cNvGrpSpPr/>
          <p:nvPr userDrawn="1"/>
        </p:nvGrpSpPr>
        <p:grpSpPr>
          <a:xfrm>
            <a:off x="72000" y="6587480"/>
            <a:ext cx="1286976" cy="225896"/>
            <a:chOff x="72000" y="6570000"/>
            <a:chExt cx="1286976" cy="225896"/>
          </a:xfrm>
        </p:grpSpPr>
        <p:grpSp>
          <p:nvGrpSpPr>
            <p:cNvPr id="41" name="Gruppieren 37"/>
            <p:cNvGrpSpPr/>
            <p:nvPr/>
          </p:nvGrpSpPr>
          <p:grpSpPr>
            <a:xfrm>
              <a:off x="360000" y="6570000"/>
              <a:ext cx="360040" cy="225896"/>
              <a:chOff x="5076056" y="1340768"/>
              <a:chExt cx="360040" cy="225896"/>
            </a:xfrm>
          </p:grpSpPr>
          <p:pic>
            <p:nvPicPr>
              <p:cNvPr id="46" name="Grafik 45" descr="brio_flickr_MichaelEClarke.jpg"/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lum bright="20000"/>
              </a:blip>
              <a:stretch>
                <a:fillRect/>
              </a:stretch>
            </p:blipFill>
            <p:spPr>
              <a:xfrm>
                <a:off x="5148064" y="1340768"/>
                <a:ext cx="216000" cy="216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47" name="Textfeld 46"/>
              <p:cNvSpPr txBox="1"/>
              <p:nvPr/>
            </p:nvSpPr>
            <p:spPr>
              <a:xfrm>
                <a:off x="5076056" y="1412776"/>
                <a:ext cx="360040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MichaelEClarke</a:t>
                </a:r>
                <a:endParaRPr lang="de-DE" sz="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de-DE" sz="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@</a:t>
                </a:r>
                <a:r>
                  <a:rPr lang="de-DE" sz="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flickr</a:t>
                </a:r>
                <a:endParaRPr lang="de-DE" sz="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2" name="Gruppieren 27"/>
            <p:cNvGrpSpPr/>
            <p:nvPr/>
          </p:nvGrpSpPr>
          <p:grpSpPr>
            <a:xfrm>
              <a:off x="72000" y="6570000"/>
              <a:ext cx="1286976" cy="216586"/>
              <a:chOff x="72000" y="6570000"/>
              <a:chExt cx="1286976" cy="216586"/>
            </a:xfrm>
          </p:grpSpPr>
          <p:pic>
            <p:nvPicPr>
              <p:cNvPr id="43" name="Grafik 42" descr="roombatraj.png"/>
              <p:cNvPicPr>
                <a:picLocks/>
              </p:cNvPicPr>
              <p:nvPr/>
            </p:nvPicPr>
            <p:blipFill>
              <a:blip r:embed="rId3" cstate="print">
                <a:grayscl/>
                <a:lum bright="14000"/>
              </a:blip>
              <a:stretch>
                <a:fillRect/>
              </a:stretch>
            </p:blipFill>
            <p:spPr>
              <a:xfrm>
                <a:off x="784800" y="6570000"/>
                <a:ext cx="216000" cy="216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4" name="Grafik 43" descr="roombastapelI.jpg"/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lum bright="13000"/>
              </a:blip>
              <a:stretch>
                <a:fillRect/>
              </a:stretch>
            </p:blipFill>
            <p:spPr>
              <a:xfrm>
                <a:off x="72000" y="6570000"/>
                <a:ext cx="216000" cy="216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5" name="Grafik 5" descr="roombasimdunkeln_klein_bw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42976" y="6570586"/>
                <a:ext cx="216000" cy="216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7772400" cy="1928826"/>
          </a:xfrm>
        </p:spPr>
        <p:txBody>
          <a:bodyPr>
            <a:normAutofit/>
          </a:bodyPr>
          <a:lstStyle>
            <a:lvl1pPr>
              <a:defRPr sz="4800">
                <a:solidFill>
                  <a:srgbClr val="214478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4356106"/>
            <a:ext cx="9144000" cy="1588"/>
          </a:xfrm>
          <a:prstGeom prst="line">
            <a:avLst/>
          </a:prstGeom>
          <a:ln w="31750">
            <a:solidFill>
              <a:srgbClr val="21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letztesBildII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000" y="0"/>
            <a:ext cx="9180000" cy="2285992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-9494" y="2285992"/>
            <a:ext cx="9144000" cy="1588"/>
          </a:xfrm>
          <a:prstGeom prst="line">
            <a:avLst/>
          </a:prstGeom>
          <a:ln w="31750">
            <a:solidFill>
              <a:srgbClr val="21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25"/>
          <p:cNvGrpSpPr/>
          <p:nvPr userDrawn="1"/>
        </p:nvGrpSpPr>
        <p:grpSpPr>
          <a:xfrm>
            <a:off x="1928794" y="4542107"/>
            <a:ext cx="6215106" cy="1172909"/>
            <a:chOff x="4643438" y="5143512"/>
            <a:chExt cx="6215106" cy="1172909"/>
          </a:xfrm>
        </p:grpSpPr>
        <p:pic>
          <p:nvPicPr>
            <p:cNvPr id="20" name="Picture 6" descr="C:\Users\Christiane\Desktop\d\mitarbeiter_poster\Siegel_blau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3438" y="5143512"/>
              <a:ext cx="1014890" cy="1172909"/>
            </a:xfrm>
            <a:prstGeom prst="rect">
              <a:avLst/>
            </a:prstGeom>
            <a:noFill/>
          </p:spPr>
        </p:pic>
        <p:sp>
          <p:nvSpPr>
            <p:cNvPr id="21" name="Textfeld 20"/>
            <p:cNvSpPr txBox="1"/>
            <p:nvPr userDrawn="1"/>
          </p:nvSpPr>
          <p:spPr>
            <a:xfrm>
              <a:off x="5786446" y="5253351"/>
              <a:ext cx="4714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solidFill>
                    <a:srgbClr val="214478"/>
                  </a:solidFill>
                </a:rPr>
                <a:t>Sándor</a:t>
              </a:r>
              <a:r>
                <a:rPr lang="de-DE" sz="2400" baseline="0" dirty="0" smtClean="0">
                  <a:solidFill>
                    <a:srgbClr val="214478"/>
                  </a:solidFill>
                </a:rPr>
                <a:t> P. Fekete, Christiane Schmidt</a:t>
              </a:r>
              <a:endParaRPr lang="de-DE" sz="2400" dirty="0">
                <a:solidFill>
                  <a:srgbClr val="214478"/>
                </a:solidFill>
              </a:endParaRPr>
            </a:p>
          </p:txBody>
        </p:sp>
        <p:sp>
          <p:nvSpPr>
            <p:cNvPr id="22" name="Textfeld 21"/>
            <p:cNvSpPr txBox="1"/>
            <p:nvPr userDrawn="1"/>
          </p:nvSpPr>
          <p:spPr>
            <a:xfrm>
              <a:off x="5786446" y="5620424"/>
              <a:ext cx="5072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>
                  <a:solidFill>
                    <a:srgbClr val="214478"/>
                  </a:solidFill>
                </a:rPr>
                <a:t>Algorithms</a:t>
              </a:r>
              <a:r>
                <a:rPr lang="de-DE" sz="1400" dirty="0" smtClean="0">
                  <a:solidFill>
                    <a:srgbClr val="214478"/>
                  </a:solidFill>
                </a:rPr>
                <a:t> Group</a:t>
              </a:r>
            </a:p>
            <a:p>
              <a:r>
                <a:rPr lang="de-DE" sz="1400" dirty="0" smtClean="0">
                  <a:solidFill>
                    <a:srgbClr val="214478"/>
                  </a:solidFill>
                </a:rPr>
                <a:t>Braunschweig Institute</a:t>
              </a:r>
              <a:r>
                <a:rPr lang="de-DE" sz="1400" baseline="0" dirty="0" smtClean="0">
                  <a:solidFill>
                    <a:srgbClr val="214478"/>
                  </a:solidFill>
                </a:rPr>
                <a:t> </a:t>
              </a:r>
              <a:r>
                <a:rPr lang="de-DE" sz="1400" baseline="0" dirty="0" err="1" smtClean="0">
                  <a:solidFill>
                    <a:srgbClr val="214478"/>
                  </a:solidFill>
                </a:rPr>
                <a:t>of</a:t>
              </a:r>
              <a:r>
                <a:rPr lang="de-DE" sz="1400" baseline="0" dirty="0" smtClean="0">
                  <a:solidFill>
                    <a:srgbClr val="214478"/>
                  </a:solidFill>
                </a:rPr>
                <a:t> Technology</a:t>
              </a:r>
              <a:endParaRPr lang="de-DE" sz="1400" dirty="0">
                <a:solidFill>
                  <a:srgbClr val="214478"/>
                </a:solidFill>
              </a:endParaRPr>
            </a:p>
          </p:txBody>
        </p:sp>
      </p:grpSp>
      <p:grpSp>
        <p:nvGrpSpPr>
          <p:cNvPr id="23" name="Gruppieren 22"/>
          <p:cNvGrpSpPr/>
          <p:nvPr userDrawn="1"/>
        </p:nvGrpSpPr>
        <p:grpSpPr>
          <a:xfrm>
            <a:off x="1470127" y="5753417"/>
            <a:ext cx="6673773" cy="890293"/>
            <a:chOff x="-1387393" y="5253351"/>
            <a:chExt cx="6673773" cy="890293"/>
          </a:xfrm>
        </p:grpSpPr>
        <p:grpSp>
          <p:nvGrpSpPr>
            <p:cNvPr id="11" name="Gruppieren 25"/>
            <p:cNvGrpSpPr/>
            <p:nvPr userDrawn="1"/>
          </p:nvGrpSpPr>
          <p:grpSpPr>
            <a:xfrm>
              <a:off x="214282" y="5253351"/>
              <a:ext cx="5072098" cy="890293"/>
              <a:chOff x="5786446" y="5253351"/>
              <a:chExt cx="5072098" cy="890293"/>
            </a:xfrm>
          </p:grpSpPr>
          <p:sp>
            <p:nvSpPr>
              <p:cNvPr id="13" name="Textfeld 12"/>
              <p:cNvSpPr txBox="1"/>
              <p:nvPr userDrawn="1"/>
            </p:nvSpPr>
            <p:spPr>
              <a:xfrm>
                <a:off x="5786446" y="5253351"/>
                <a:ext cx="47149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>
                    <a:solidFill>
                      <a:srgbClr val="214478"/>
                    </a:solidFill>
                  </a:rPr>
                  <a:t>Joseph</a:t>
                </a:r>
                <a:r>
                  <a:rPr lang="de-DE" sz="2400" baseline="0" dirty="0" smtClean="0">
                    <a:solidFill>
                      <a:srgbClr val="214478"/>
                    </a:solidFill>
                  </a:rPr>
                  <a:t> S.B. Mitchell</a:t>
                </a:r>
                <a:endParaRPr lang="de-DE" sz="2400" dirty="0">
                  <a:solidFill>
                    <a:srgbClr val="214478"/>
                  </a:solidFill>
                </a:endParaRPr>
              </a:p>
            </p:txBody>
          </p:sp>
          <p:sp>
            <p:nvSpPr>
              <p:cNvPr id="14" name="Textfeld 13"/>
              <p:cNvSpPr txBox="1"/>
              <p:nvPr userDrawn="1"/>
            </p:nvSpPr>
            <p:spPr>
              <a:xfrm>
                <a:off x="5786446" y="5620424"/>
                <a:ext cx="50720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>
                    <a:solidFill>
                      <a:srgbClr val="214478"/>
                    </a:solidFill>
                  </a:rPr>
                  <a:t>Department</a:t>
                </a:r>
                <a:r>
                  <a:rPr lang="de-DE" sz="1400" baseline="0" dirty="0" smtClean="0">
                    <a:solidFill>
                      <a:srgbClr val="214478"/>
                    </a:solidFill>
                  </a:rPr>
                  <a:t> </a:t>
                </a:r>
                <a:r>
                  <a:rPr lang="de-DE" sz="1400" baseline="0" dirty="0" err="1" smtClean="0">
                    <a:solidFill>
                      <a:srgbClr val="214478"/>
                    </a:solidFill>
                  </a:rPr>
                  <a:t>of</a:t>
                </a:r>
                <a:r>
                  <a:rPr lang="de-DE" sz="1400" baseline="0" dirty="0" smtClean="0">
                    <a:solidFill>
                      <a:srgbClr val="214478"/>
                    </a:solidFill>
                  </a:rPr>
                  <a:t> Applied </a:t>
                </a:r>
                <a:r>
                  <a:rPr lang="de-DE" sz="1400" baseline="0" dirty="0" err="1" smtClean="0">
                    <a:solidFill>
                      <a:srgbClr val="214478"/>
                    </a:solidFill>
                  </a:rPr>
                  <a:t>Mathematics</a:t>
                </a:r>
                <a:r>
                  <a:rPr lang="de-DE" sz="1400" baseline="0" dirty="0" smtClean="0">
                    <a:solidFill>
                      <a:srgbClr val="214478"/>
                    </a:solidFill>
                  </a:rPr>
                  <a:t> </a:t>
                </a:r>
                <a:r>
                  <a:rPr lang="de-DE" sz="1400" baseline="0" dirty="0" err="1" smtClean="0">
                    <a:solidFill>
                      <a:srgbClr val="214478"/>
                    </a:solidFill>
                  </a:rPr>
                  <a:t>and</a:t>
                </a:r>
                <a:r>
                  <a:rPr lang="de-DE" sz="1400" baseline="0" dirty="0" smtClean="0">
                    <a:solidFill>
                      <a:srgbClr val="214478"/>
                    </a:solidFill>
                  </a:rPr>
                  <a:t> </a:t>
                </a:r>
                <a:r>
                  <a:rPr lang="de-DE" sz="1400" baseline="0" dirty="0" err="1" smtClean="0">
                    <a:solidFill>
                      <a:srgbClr val="214478"/>
                    </a:solidFill>
                  </a:rPr>
                  <a:t>Statistics</a:t>
                </a:r>
                <a:endParaRPr lang="de-DE" sz="1400" baseline="0" dirty="0" smtClean="0">
                  <a:solidFill>
                    <a:srgbClr val="214478"/>
                  </a:solidFill>
                </a:endParaRPr>
              </a:p>
              <a:p>
                <a:r>
                  <a:rPr lang="de-DE" sz="1400" baseline="0" dirty="0" err="1" smtClean="0">
                    <a:solidFill>
                      <a:srgbClr val="214478"/>
                    </a:solidFill>
                  </a:rPr>
                  <a:t>Stony</a:t>
                </a:r>
                <a:r>
                  <a:rPr lang="de-DE" sz="1400" baseline="0" dirty="0" smtClean="0">
                    <a:solidFill>
                      <a:srgbClr val="214478"/>
                    </a:solidFill>
                  </a:rPr>
                  <a:t> Brook University</a:t>
                </a:r>
                <a:endParaRPr lang="de-DE" sz="1400" dirty="0" smtClean="0">
                  <a:solidFill>
                    <a:srgbClr val="214478"/>
                  </a:solidFill>
                </a:endParaRPr>
              </a:p>
            </p:txBody>
          </p:sp>
        </p:grpSp>
        <p:pic>
          <p:nvPicPr>
            <p:cNvPr id="16" name="Picture 6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387393" y="5324789"/>
              <a:ext cx="1458799" cy="818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571876"/>
            <a:ext cx="9144000" cy="1500198"/>
          </a:xfrm>
        </p:spPr>
        <p:txBody>
          <a:bodyPr>
            <a:normAutofit/>
          </a:bodyPr>
          <a:lstStyle>
            <a:lvl1pPr>
              <a:defRPr sz="4800">
                <a:solidFill>
                  <a:srgbClr val="214478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5141924"/>
            <a:ext cx="9144000" cy="1588"/>
          </a:xfrm>
          <a:prstGeom prst="line">
            <a:avLst/>
          </a:prstGeom>
          <a:ln w="31750">
            <a:solidFill>
              <a:srgbClr val="21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letztesBildII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44230" cy="3500438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-9494" y="3498850"/>
            <a:ext cx="9144000" cy="1588"/>
          </a:xfrm>
          <a:prstGeom prst="line">
            <a:avLst/>
          </a:prstGeom>
          <a:ln w="31750">
            <a:solidFill>
              <a:srgbClr val="21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5"/>
          <p:cNvGrpSpPr/>
          <p:nvPr userDrawn="1"/>
        </p:nvGrpSpPr>
        <p:grpSpPr>
          <a:xfrm>
            <a:off x="1857356" y="5357826"/>
            <a:ext cx="6000792" cy="1255983"/>
            <a:chOff x="4929190" y="4887661"/>
            <a:chExt cx="6000792" cy="1255983"/>
          </a:xfrm>
        </p:grpSpPr>
        <p:pic>
          <p:nvPicPr>
            <p:cNvPr id="20" name="Picture 6" descr="C:\Users\Christiane\Desktop\d\mitarbeiter_poster\Siegel_blau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190" y="5039938"/>
              <a:ext cx="857256" cy="990731"/>
            </a:xfrm>
            <a:prstGeom prst="rect">
              <a:avLst/>
            </a:prstGeom>
            <a:noFill/>
          </p:spPr>
        </p:pic>
        <p:sp>
          <p:nvSpPr>
            <p:cNvPr id="21" name="Textfeld 20"/>
            <p:cNvSpPr txBox="1"/>
            <p:nvPr userDrawn="1"/>
          </p:nvSpPr>
          <p:spPr>
            <a:xfrm>
              <a:off x="5786446" y="4887661"/>
              <a:ext cx="51435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solidFill>
                    <a:srgbClr val="214478"/>
                  </a:solidFill>
                </a:rPr>
                <a:t>Sándor</a:t>
              </a:r>
              <a:r>
                <a:rPr lang="de-DE" sz="2400" baseline="0" dirty="0" smtClean="0">
                  <a:solidFill>
                    <a:srgbClr val="214478"/>
                  </a:solidFill>
                </a:rPr>
                <a:t> P. Fekete,  Henning Hasemann, Tom Kamphans,</a:t>
              </a:r>
              <a:r>
                <a:rPr lang="de-DE" sz="2400" b="0" baseline="0" dirty="0" smtClean="0">
                  <a:solidFill>
                    <a:srgbClr val="214478"/>
                  </a:solidFill>
                  <a:effectLst/>
                </a:rPr>
                <a:t> </a:t>
              </a:r>
              <a:r>
                <a:rPr lang="de-DE" sz="2400" b="1" baseline="0" dirty="0" smtClean="0">
                  <a:solidFill>
                    <a:srgbClr val="214478"/>
                  </a:solidFill>
                  <a:effectLst/>
                </a:rPr>
                <a:t>Christiane Schmidt</a:t>
              </a:r>
              <a:endParaRPr lang="de-DE" sz="2400" b="1" dirty="0">
                <a:solidFill>
                  <a:srgbClr val="214478"/>
                </a:solidFill>
                <a:effectLst/>
              </a:endParaRPr>
            </a:p>
          </p:txBody>
        </p:sp>
        <p:sp>
          <p:nvSpPr>
            <p:cNvPr id="22" name="Textfeld 21"/>
            <p:cNvSpPr txBox="1"/>
            <p:nvPr userDrawn="1"/>
          </p:nvSpPr>
          <p:spPr>
            <a:xfrm>
              <a:off x="5786446" y="5620424"/>
              <a:ext cx="5072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>
                  <a:solidFill>
                    <a:srgbClr val="214478"/>
                  </a:solidFill>
                </a:rPr>
                <a:t>Algorithms</a:t>
              </a:r>
              <a:r>
                <a:rPr lang="de-DE" sz="1400" dirty="0" smtClean="0">
                  <a:solidFill>
                    <a:srgbClr val="214478"/>
                  </a:solidFill>
                </a:rPr>
                <a:t> Group</a:t>
              </a:r>
            </a:p>
            <a:p>
              <a:r>
                <a:rPr lang="de-DE" sz="1400" dirty="0" smtClean="0">
                  <a:solidFill>
                    <a:srgbClr val="214478"/>
                  </a:solidFill>
                </a:rPr>
                <a:t>Braunschweig Institute</a:t>
              </a:r>
              <a:r>
                <a:rPr lang="de-DE" sz="1400" baseline="0" dirty="0" smtClean="0">
                  <a:solidFill>
                    <a:srgbClr val="214478"/>
                  </a:solidFill>
                </a:rPr>
                <a:t> </a:t>
              </a:r>
              <a:r>
                <a:rPr lang="de-DE" sz="1400" baseline="0" dirty="0" err="1" smtClean="0">
                  <a:solidFill>
                    <a:srgbClr val="214478"/>
                  </a:solidFill>
                </a:rPr>
                <a:t>of</a:t>
              </a:r>
              <a:r>
                <a:rPr lang="de-DE" sz="1400" baseline="0" dirty="0" smtClean="0">
                  <a:solidFill>
                    <a:srgbClr val="214478"/>
                  </a:solidFill>
                </a:rPr>
                <a:t> Technology</a:t>
              </a:r>
              <a:endParaRPr lang="de-DE" sz="1400" dirty="0">
                <a:solidFill>
                  <a:srgbClr val="21447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571876"/>
            <a:ext cx="9144000" cy="1500198"/>
          </a:xfrm>
        </p:spPr>
        <p:txBody>
          <a:bodyPr>
            <a:normAutofit/>
          </a:bodyPr>
          <a:lstStyle>
            <a:lvl1pPr>
              <a:defRPr sz="4800">
                <a:solidFill>
                  <a:srgbClr val="214478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5141924"/>
            <a:ext cx="9144000" cy="1588"/>
          </a:xfrm>
          <a:prstGeom prst="line">
            <a:avLst/>
          </a:prstGeom>
          <a:ln w="31750">
            <a:solidFill>
              <a:srgbClr val="21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letztesBildII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44230" cy="3500438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-9494" y="3498850"/>
            <a:ext cx="9144000" cy="1588"/>
          </a:xfrm>
          <a:prstGeom prst="line">
            <a:avLst/>
          </a:prstGeom>
          <a:ln w="31750">
            <a:solidFill>
              <a:srgbClr val="21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5"/>
          <p:cNvGrpSpPr/>
          <p:nvPr userDrawn="1"/>
        </p:nvGrpSpPr>
        <p:grpSpPr>
          <a:xfrm>
            <a:off x="853804" y="5357826"/>
            <a:ext cx="7318596" cy="1255983"/>
            <a:chOff x="3611386" y="4887661"/>
            <a:chExt cx="7318596" cy="1255983"/>
          </a:xfrm>
        </p:grpSpPr>
        <p:pic>
          <p:nvPicPr>
            <p:cNvPr id="20" name="Picture 6" descr="C:\Users\Christiane\Desktop\d\mitarbeiter_poster\Siegel_blau.jpg"/>
            <p:cNvPicPr>
              <a:picLocks noChangeAspect="1" noChangeArrowheads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611386" y="5119075"/>
              <a:ext cx="2031044" cy="753965"/>
            </a:xfrm>
            <a:prstGeom prst="rect">
              <a:avLst/>
            </a:prstGeom>
            <a:noFill/>
          </p:spPr>
        </p:pic>
        <p:sp>
          <p:nvSpPr>
            <p:cNvPr id="21" name="Textfeld 20"/>
            <p:cNvSpPr txBox="1"/>
            <p:nvPr userDrawn="1"/>
          </p:nvSpPr>
          <p:spPr>
            <a:xfrm>
              <a:off x="5786446" y="4887661"/>
              <a:ext cx="51435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solidFill>
                    <a:srgbClr val="214478"/>
                  </a:solidFill>
                </a:rPr>
                <a:t>Sándor</a:t>
              </a:r>
              <a:r>
                <a:rPr lang="de-DE" sz="2400" baseline="0" dirty="0" smtClean="0">
                  <a:solidFill>
                    <a:srgbClr val="214478"/>
                  </a:solidFill>
                </a:rPr>
                <a:t> P. Fekete,  Henning Hasemann, Tom Kamphans,</a:t>
              </a:r>
              <a:r>
                <a:rPr lang="de-DE" sz="2400" b="0" baseline="0" dirty="0" smtClean="0">
                  <a:solidFill>
                    <a:srgbClr val="214478"/>
                  </a:solidFill>
                  <a:effectLst/>
                </a:rPr>
                <a:t> </a:t>
              </a:r>
              <a:r>
                <a:rPr lang="de-DE" sz="2400" b="1" baseline="0" dirty="0" smtClean="0">
                  <a:solidFill>
                    <a:srgbClr val="214478"/>
                  </a:solidFill>
                  <a:effectLst/>
                </a:rPr>
                <a:t>Christiane Schmidt</a:t>
              </a:r>
              <a:endParaRPr lang="de-DE" sz="2400" b="1" dirty="0">
                <a:solidFill>
                  <a:srgbClr val="214478"/>
                </a:solidFill>
                <a:effectLst/>
              </a:endParaRPr>
            </a:p>
          </p:txBody>
        </p:sp>
        <p:sp>
          <p:nvSpPr>
            <p:cNvPr id="22" name="Textfeld 21"/>
            <p:cNvSpPr txBox="1"/>
            <p:nvPr userDrawn="1"/>
          </p:nvSpPr>
          <p:spPr>
            <a:xfrm>
              <a:off x="5786446" y="5620424"/>
              <a:ext cx="5072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>
                  <a:solidFill>
                    <a:srgbClr val="214478"/>
                  </a:solidFill>
                </a:rPr>
                <a:t>Algorithms</a:t>
              </a:r>
              <a:r>
                <a:rPr lang="de-DE" sz="1400" dirty="0" smtClean="0">
                  <a:solidFill>
                    <a:srgbClr val="214478"/>
                  </a:solidFill>
                </a:rPr>
                <a:t> Group</a:t>
              </a:r>
            </a:p>
            <a:p>
              <a:r>
                <a:rPr lang="de-DE" sz="1400" dirty="0" smtClean="0">
                  <a:solidFill>
                    <a:srgbClr val="214478"/>
                  </a:solidFill>
                </a:rPr>
                <a:t>Braunschweig Institute</a:t>
              </a:r>
              <a:r>
                <a:rPr lang="de-DE" sz="1400" baseline="0" dirty="0" smtClean="0">
                  <a:solidFill>
                    <a:srgbClr val="214478"/>
                  </a:solidFill>
                </a:rPr>
                <a:t> </a:t>
              </a:r>
              <a:r>
                <a:rPr lang="de-DE" sz="1400" baseline="0" dirty="0" err="1" smtClean="0">
                  <a:solidFill>
                    <a:srgbClr val="214478"/>
                  </a:solidFill>
                </a:rPr>
                <a:t>of</a:t>
              </a:r>
              <a:r>
                <a:rPr lang="de-DE" sz="1400" baseline="0" dirty="0" smtClean="0">
                  <a:solidFill>
                    <a:srgbClr val="214478"/>
                  </a:solidFill>
                </a:rPr>
                <a:t> Technology</a:t>
              </a:r>
              <a:endParaRPr lang="de-DE" sz="1400" dirty="0">
                <a:solidFill>
                  <a:srgbClr val="21447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3643332" y="3143253"/>
            <a:ext cx="3714750" cy="785813"/>
          </a:xfrm>
        </p:spPr>
        <p:txBody>
          <a:bodyPr/>
          <a:lstStyle>
            <a:lvl1pPr>
              <a:buFontTx/>
              <a:buNone/>
              <a:defRPr b="0">
                <a:solidFill>
                  <a:srgbClr val="214478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 rot="10800000">
            <a:off x="0" y="500043"/>
            <a:ext cx="9144000" cy="1588"/>
          </a:xfrm>
          <a:prstGeom prst="line">
            <a:avLst/>
          </a:prstGeom>
          <a:ln w="31750">
            <a:gradFill flip="none" rotWithShape="1">
              <a:gsLst>
                <a:gs pos="0">
                  <a:srgbClr val="214478"/>
                </a:gs>
                <a:gs pos="35000">
                  <a:srgbClr val="A3ACC7"/>
                </a:gs>
                <a:gs pos="75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3643332" y="3143253"/>
            <a:ext cx="3714750" cy="785813"/>
          </a:xfrm>
        </p:spPr>
        <p:txBody>
          <a:bodyPr/>
          <a:lstStyle>
            <a:lvl1pPr>
              <a:buFontTx/>
              <a:buNone/>
              <a:defRPr b="1">
                <a:solidFill>
                  <a:srgbClr val="214478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80F5C-6142-4EC8-9BC6-259C590DC0BD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BF253-B71E-4B33-B776-E09CDA4123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52" r:id="rId4"/>
    <p:sldLayoutId id="2147483672" r:id="rId5"/>
    <p:sldLayoutId id="2147483678" r:id="rId6"/>
    <p:sldLayoutId id="2147483680" r:id="rId7"/>
    <p:sldLayoutId id="2147483673" r:id="rId8"/>
    <p:sldLayoutId id="2147483677" r:id="rId9"/>
    <p:sldLayoutId id="2147483674" r:id="rId10"/>
    <p:sldLayoutId id="2147483679" r:id="rId11"/>
    <p:sldLayoutId id="2147483675" r:id="rId12"/>
    <p:sldLayoutId id="2147483651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ADC8-16C7-4199-B20D-AE9225761228}" type="datetimeFigureOut">
              <a:rPr lang="de-DE" smtClean="0"/>
              <a:pPr/>
              <a:t>18.03.2011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050E-0793-4D40-9EC9-A0627761A13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9.png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Geometric</a:t>
            </a:r>
            <a:r>
              <a:rPr lang="de-DE" dirty="0" smtClean="0"/>
              <a:t> Motion </a:t>
            </a:r>
            <a:r>
              <a:rPr lang="de-DE" dirty="0" err="1" smtClean="0"/>
              <a:t>Planning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Intersections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981580" y="2780928"/>
            <a:ext cx="4889108" cy="785813"/>
          </a:xfrm>
        </p:spPr>
        <p:txBody>
          <a:bodyPr>
            <a:noAutofit/>
          </a:bodyPr>
          <a:lstStyle/>
          <a:p>
            <a:pPr>
              <a:lnSpc>
                <a:spcPct val="220000"/>
              </a:lnSpc>
            </a:pPr>
            <a:r>
              <a:rPr lang="de-DE" dirty="0" err="1" smtClean="0"/>
              <a:t>One</a:t>
            </a:r>
            <a:r>
              <a:rPr lang="de-DE" dirty="0" smtClean="0"/>
              <a:t>-Dimensional  </a:t>
            </a:r>
            <a:r>
              <a:rPr lang="de-DE" dirty="0" err="1" smtClean="0"/>
              <a:t>Agents</a:t>
            </a:r>
            <a:endParaRPr lang="de-DE" dirty="0" smtClean="0"/>
          </a:p>
        </p:txBody>
      </p:sp>
      <p:grpSp>
        <p:nvGrpSpPr>
          <p:cNvPr id="7" name="Gruppieren 36"/>
          <p:cNvGrpSpPr/>
          <p:nvPr/>
        </p:nvGrpSpPr>
        <p:grpSpPr>
          <a:xfrm>
            <a:off x="2123728" y="3140968"/>
            <a:ext cx="1008112" cy="770602"/>
            <a:chOff x="5076056" y="1340768"/>
            <a:chExt cx="1008112" cy="770602"/>
          </a:xfrm>
        </p:grpSpPr>
        <p:pic>
          <p:nvPicPr>
            <p:cNvPr id="11" name="Grafik 10" descr="brio_flickr_MichaelEClarke.jp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64" y="1340768"/>
              <a:ext cx="720000" cy="72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Textfeld 11"/>
            <p:cNvSpPr txBox="1"/>
            <p:nvPr/>
          </p:nvSpPr>
          <p:spPr>
            <a:xfrm>
              <a:off x="5076056" y="1772816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err="1" smtClean="0">
                  <a:solidFill>
                    <a:srgbClr val="214478"/>
                  </a:solidFill>
                </a:rPr>
                <a:t>MichaelEClarke</a:t>
              </a:r>
              <a:endParaRPr lang="de-DE" sz="800" dirty="0" smtClean="0">
                <a:solidFill>
                  <a:srgbClr val="214478"/>
                </a:solidFill>
              </a:endParaRPr>
            </a:p>
            <a:p>
              <a:r>
                <a:rPr lang="de-DE" sz="800" dirty="0" smtClean="0">
                  <a:solidFill>
                    <a:srgbClr val="214478"/>
                  </a:solidFill>
                </a:rPr>
                <a:t>@</a:t>
              </a:r>
              <a:r>
                <a:rPr lang="de-DE" sz="800" dirty="0" err="1" smtClean="0">
                  <a:solidFill>
                    <a:srgbClr val="214478"/>
                  </a:solidFill>
                </a:rPr>
                <a:t>flickr</a:t>
              </a:r>
              <a:endParaRPr lang="de-DE" sz="800" dirty="0">
                <a:solidFill>
                  <a:srgbClr val="21447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981580" y="2780928"/>
            <a:ext cx="4889108" cy="785813"/>
          </a:xfrm>
        </p:spPr>
        <p:txBody>
          <a:bodyPr>
            <a:noAutofit/>
          </a:bodyPr>
          <a:lstStyle/>
          <a:p>
            <a:pPr>
              <a:lnSpc>
                <a:spcPct val="220000"/>
              </a:lnSpc>
            </a:pPr>
            <a:r>
              <a:rPr lang="de-DE" dirty="0" err="1" smtClean="0"/>
              <a:t>One</a:t>
            </a:r>
            <a:r>
              <a:rPr lang="de-DE" dirty="0" smtClean="0"/>
              <a:t>-Dimensional  </a:t>
            </a:r>
            <a:r>
              <a:rPr lang="de-DE" dirty="0" err="1" smtClean="0"/>
              <a:t>Agents</a:t>
            </a:r>
            <a:endParaRPr lang="de-DE" dirty="0" smtClean="0"/>
          </a:p>
        </p:txBody>
      </p:sp>
      <p:grpSp>
        <p:nvGrpSpPr>
          <p:cNvPr id="2" name="Gruppieren 36"/>
          <p:cNvGrpSpPr/>
          <p:nvPr/>
        </p:nvGrpSpPr>
        <p:grpSpPr>
          <a:xfrm>
            <a:off x="2123728" y="3140968"/>
            <a:ext cx="1008112" cy="770602"/>
            <a:chOff x="5076056" y="1340768"/>
            <a:chExt cx="1008112" cy="770602"/>
          </a:xfrm>
        </p:grpSpPr>
        <p:pic>
          <p:nvPicPr>
            <p:cNvPr id="11" name="Grafik 10" descr="brio_flickr_MichaelEClarke.jp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64" y="1340768"/>
              <a:ext cx="720000" cy="72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Textfeld 11"/>
            <p:cNvSpPr txBox="1"/>
            <p:nvPr/>
          </p:nvSpPr>
          <p:spPr>
            <a:xfrm>
              <a:off x="5076056" y="1772816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err="1" smtClean="0">
                  <a:solidFill>
                    <a:srgbClr val="214478"/>
                  </a:solidFill>
                </a:rPr>
                <a:t>MichaelEClarke</a:t>
              </a:r>
              <a:endParaRPr lang="de-DE" sz="800" dirty="0" smtClean="0">
                <a:solidFill>
                  <a:srgbClr val="214478"/>
                </a:solidFill>
              </a:endParaRPr>
            </a:p>
            <a:p>
              <a:r>
                <a:rPr lang="de-DE" sz="800" dirty="0" smtClean="0">
                  <a:solidFill>
                    <a:srgbClr val="214478"/>
                  </a:solidFill>
                </a:rPr>
                <a:t>@</a:t>
              </a:r>
              <a:r>
                <a:rPr lang="de-DE" sz="800" dirty="0" err="1" smtClean="0">
                  <a:solidFill>
                    <a:srgbClr val="214478"/>
                  </a:solidFill>
                </a:rPr>
                <a:t>flickr</a:t>
              </a:r>
              <a:endParaRPr lang="de-DE" sz="800" dirty="0">
                <a:solidFill>
                  <a:srgbClr val="214478"/>
                </a:solidFill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4932040" y="386104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dirty="0" err="1" smtClean="0">
                <a:solidFill>
                  <a:srgbClr val="214478"/>
                </a:solidFill>
              </a:rPr>
              <a:t>no</a:t>
            </a:r>
            <a:r>
              <a:rPr lang="de-DE" dirty="0" smtClean="0">
                <a:solidFill>
                  <a:srgbClr val="214478"/>
                </a:solidFill>
              </a:rPr>
              <a:t> </a:t>
            </a:r>
            <a:r>
              <a:rPr lang="de-DE" dirty="0" err="1" smtClean="0">
                <a:solidFill>
                  <a:srgbClr val="214478"/>
                </a:solidFill>
              </a:rPr>
              <a:t>simultaneous</a:t>
            </a:r>
            <a:r>
              <a:rPr lang="de-DE" dirty="0" smtClean="0">
                <a:solidFill>
                  <a:srgbClr val="214478"/>
                </a:solidFill>
              </a:rPr>
              <a:t> </a:t>
            </a:r>
            <a:r>
              <a:rPr lang="de-DE" dirty="0" err="1" smtClean="0">
                <a:solidFill>
                  <a:srgbClr val="214478"/>
                </a:solidFill>
              </a:rPr>
              <a:t>movement</a:t>
            </a:r>
            <a:endParaRPr lang="de-DE" dirty="0" smtClean="0">
              <a:solidFill>
                <a:srgbClr val="214478"/>
              </a:solidFill>
            </a:endParaRP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One</a:t>
            </a:r>
            <a:r>
              <a:rPr lang="de-DE" dirty="0" smtClean="0"/>
              <a:t>-Dimensional </a:t>
            </a:r>
            <a:r>
              <a:rPr lang="de-DE" dirty="0" err="1" smtClean="0"/>
              <a:t>Agents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b="1" dirty="0" err="1" smtClean="0"/>
              <a:t>closed</a:t>
            </a:r>
            <a:r>
              <a:rPr lang="de-DE" b="1" dirty="0" smtClean="0"/>
              <a:t> </a:t>
            </a:r>
            <a:r>
              <a:rPr lang="de-DE" b="1" dirty="0" err="1" smtClean="0"/>
              <a:t>curves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equal</a:t>
            </a:r>
            <a:r>
              <a:rPr lang="de-DE" b="1" dirty="0" smtClean="0"/>
              <a:t> </a:t>
            </a:r>
            <a:r>
              <a:rPr lang="de-DE" b="1" dirty="0" err="1" smtClean="0"/>
              <a:t>length</a:t>
            </a:r>
            <a:r>
              <a:rPr lang="de-DE" b="1" dirty="0" smtClean="0"/>
              <a:t> </a:t>
            </a:r>
            <a:r>
              <a:rPr lang="de-DE" b="1" dirty="0" smtClean="0">
                <a:latin typeface="Segoe Script" pitchFamily="34" charset="0"/>
              </a:rPr>
              <a:t>l</a:t>
            </a:r>
            <a:r>
              <a:rPr lang="de-DE" b="1" dirty="0" smtClean="0"/>
              <a:t> </a:t>
            </a:r>
          </a:p>
          <a:p>
            <a:pPr marL="457200" indent="-457200"/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finds</a:t>
            </a:r>
            <a:r>
              <a:rPr lang="de-DE" dirty="0" smtClean="0"/>
              <a:t> an </a:t>
            </a:r>
            <a:r>
              <a:rPr lang="de-DE" dirty="0" err="1" smtClean="0"/>
              <a:t>intersection</a:t>
            </a:r>
            <a:r>
              <a:rPr lang="de-DE" dirty="0" smtClean="0"/>
              <a:t> in 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i="1" dirty="0" smtClean="0"/>
              <a:t>k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least</a:t>
            </a:r>
          </a:p>
          <a:p>
            <a:pPr marL="857250" lvl="1" indent="-457200"/>
            <a:r>
              <a:rPr lang="de-DE" sz="1800" dirty="0" smtClean="0"/>
              <a:t>2</a:t>
            </a:r>
            <a:r>
              <a:rPr lang="de-DE" sz="1800" i="1" dirty="0" smtClean="0"/>
              <a:t>k</a:t>
            </a:r>
            <a:r>
              <a:rPr lang="de-DE" sz="1800" dirty="0" smtClean="0"/>
              <a:t>² + 2</a:t>
            </a:r>
            <a:r>
              <a:rPr lang="de-DE" sz="1800" i="1" dirty="0" smtClean="0"/>
              <a:t>k </a:t>
            </a:r>
            <a:r>
              <a:rPr lang="de-DE" sz="1800" dirty="0" smtClean="0"/>
              <a:t>- 4 </a:t>
            </a:r>
            <a:r>
              <a:rPr lang="de-DE" sz="1800" dirty="0" err="1" smtClean="0"/>
              <a:t>steps</a:t>
            </a:r>
            <a:r>
              <a:rPr lang="de-DE" sz="1800" dirty="0" smtClean="0"/>
              <a:t> (</a:t>
            </a:r>
            <a:r>
              <a:rPr lang="de-DE" sz="1800" i="1" dirty="0" smtClean="0"/>
              <a:t>k</a:t>
            </a:r>
            <a:r>
              <a:rPr lang="de-DE" sz="1800" dirty="0" smtClean="0"/>
              <a:t>&lt;</a:t>
            </a:r>
            <a:r>
              <a:rPr lang="de-DE" sz="1800" i="1" dirty="0" smtClean="0"/>
              <a:t>n</a:t>
            </a:r>
            <a:r>
              <a:rPr lang="de-DE" sz="1800" dirty="0" smtClean="0"/>
              <a:t>)</a:t>
            </a:r>
          </a:p>
          <a:p>
            <a:pPr marL="857250" lvl="1" indent="-457200"/>
            <a:r>
              <a:rPr lang="de-DE" sz="1800" dirty="0" smtClean="0"/>
              <a:t>2</a:t>
            </a:r>
            <a:r>
              <a:rPr lang="de-DE" sz="1800" i="1" dirty="0" smtClean="0"/>
              <a:t>n² + </a:t>
            </a:r>
            <a:r>
              <a:rPr lang="de-DE" sz="1800" dirty="0" smtClean="0"/>
              <a:t>4</a:t>
            </a:r>
            <a:r>
              <a:rPr lang="de-DE" sz="1800" i="1" dirty="0" smtClean="0"/>
              <a:t>zn + </a:t>
            </a:r>
            <a:r>
              <a:rPr lang="de-DE" sz="1800" dirty="0" smtClean="0"/>
              <a:t>2</a:t>
            </a:r>
            <a:r>
              <a:rPr lang="de-DE" sz="1800" i="1" dirty="0" smtClean="0"/>
              <a:t>n - </a:t>
            </a:r>
            <a:r>
              <a:rPr lang="de-DE" sz="1800" dirty="0" smtClean="0"/>
              <a:t>2</a:t>
            </a:r>
            <a:r>
              <a:rPr lang="de-DE" sz="1800" i="1" dirty="0" smtClean="0"/>
              <a:t>z² - </a:t>
            </a:r>
            <a:r>
              <a:rPr lang="de-DE" sz="1800" dirty="0" smtClean="0"/>
              <a:t>2</a:t>
            </a:r>
            <a:r>
              <a:rPr lang="de-DE" sz="1800" i="1" dirty="0" smtClean="0"/>
              <a:t>z - </a:t>
            </a:r>
            <a:r>
              <a:rPr lang="de-DE" sz="1800" dirty="0" smtClean="0"/>
              <a:t>4 </a:t>
            </a:r>
            <a:r>
              <a:rPr lang="de-DE" sz="1800" dirty="0" err="1" smtClean="0"/>
              <a:t>steps</a:t>
            </a:r>
            <a:r>
              <a:rPr lang="de-DE" sz="1800" dirty="0" smtClean="0"/>
              <a:t>         (n&lt;k, </a:t>
            </a:r>
            <a:r>
              <a:rPr lang="de-DE" sz="1800" i="1" dirty="0" smtClean="0"/>
              <a:t>k=</a:t>
            </a:r>
            <a:r>
              <a:rPr lang="de-DE" sz="1800" i="1" dirty="0" err="1" smtClean="0"/>
              <a:t>n+z</a:t>
            </a:r>
            <a:r>
              <a:rPr lang="de-DE" sz="1800" i="1" dirty="0" smtClean="0"/>
              <a:t>)</a:t>
            </a:r>
          </a:p>
          <a:p>
            <a:pPr marL="457200" indent="-457200"/>
            <a:r>
              <a:rPr lang="de-DE" sz="2200" dirty="0" err="1" smtClean="0"/>
              <a:t>strategy</a:t>
            </a:r>
            <a:r>
              <a:rPr lang="de-DE" sz="2200" dirty="0" smtClean="0"/>
              <a:t> </a:t>
            </a:r>
            <a:r>
              <a:rPr lang="de-DE" sz="2200" dirty="0" err="1" smtClean="0"/>
              <a:t>uses</a:t>
            </a:r>
            <a:r>
              <a:rPr lang="de-DE" sz="2200" dirty="0" smtClean="0"/>
              <a:t> </a:t>
            </a:r>
            <a:r>
              <a:rPr lang="de-DE" sz="2200" dirty="0" err="1" smtClean="0"/>
              <a:t>at</a:t>
            </a:r>
            <a:r>
              <a:rPr lang="de-DE" sz="2200" dirty="0" smtClean="0"/>
              <a:t> </a:t>
            </a:r>
            <a:r>
              <a:rPr lang="de-DE" sz="2200" dirty="0" err="1" smtClean="0"/>
              <a:t>most</a:t>
            </a:r>
            <a:endParaRPr lang="de-DE" sz="2200" dirty="0" smtClean="0"/>
          </a:p>
          <a:p>
            <a:pPr marL="857250" lvl="1" indent="-457200"/>
            <a:r>
              <a:rPr lang="de-DE" sz="1800" dirty="0" smtClean="0"/>
              <a:t>2</a:t>
            </a:r>
            <a:r>
              <a:rPr lang="de-DE" sz="1800" i="1" dirty="0" smtClean="0"/>
              <a:t>k</a:t>
            </a:r>
            <a:r>
              <a:rPr lang="de-DE" sz="1800" dirty="0" smtClean="0"/>
              <a:t>² + 5</a:t>
            </a:r>
            <a:r>
              <a:rPr lang="de-DE" sz="1800" i="1" dirty="0" smtClean="0"/>
              <a:t>k + 2</a:t>
            </a:r>
            <a:r>
              <a:rPr lang="de-DE" sz="1800" dirty="0" smtClean="0"/>
              <a:t> </a:t>
            </a:r>
            <a:r>
              <a:rPr lang="de-DE" sz="1800" dirty="0" err="1" smtClean="0"/>
              <a:t>steps</a:t>
            </a:r>
            <a:r>
              <a:rPr lang="de-DE" sz="1800" dirty="0" smtClean="0"/>
              <a:t> (</a:t>
            </a:r>
            <a:r>
              <a:rPr lang="de-DE" sz="1800" i="1" dirty="0" smtClean="0"/>
              <a:t>k</a:t>
            </a:r>
            <a:r>
              <a:rPr lang="de-DE" sz="1800" dirty="0" smtClean="0"/>
              <a:t>&lt;</a:t>
            </a:r>
            <a:r>
              <a:rPr lang="de-DE" sz="1800" i="1" dirty="0" smtClean="0"/>
              <a:t>n</a:t>
            </a:r>
            <a:r>
              <a:rPr lang="de-DE" sz="1800" dirty="0" smtClean="0"/>
              <a:t>)</a:t>
            </a:r>
          </a:p>
          <a:p>
            <a:pPr marL="857250" lvl="1" indent="-457200"/>
            <a:r>
              <a:rPr lang="de-DE" sz="1800" dirty="0" smtClean="0"/>
              <a:t>2</a:t>
            </a:r>
            <a:r>
              <a:rPr lang="de-DE" sz="1800" i="1" dirty="0" smtClean="0"/>
              <a:t>n² + </a:t>
            </a:r>
            <a:r>
              <a:rPr lang="de-DE" sz="1800" dirty="0" smtClean="0"/>
              <a:t>4</a:t>
            </a:r>
            <a:r>
              <a:rPr lang="de-DE" sz="1800" i="1" dirty="0" smtClean="0"/>
              <a:t>zn + </a:t>
            </a:r>
            <a:r>
              <a:rPr lang="de-DE" sz="1800" dirty="0" smtClean="0"/>
              <a:t>7</a:t>
            </a:r>
            <a:r>
              <a:rPr lang="de-DE" sz="1800" i="1" dirty="0" smtClean="0"/>
              <a:t>n - </a:t>
            </a:r>
            <a:r>
              <a:rPr lang="de-DE" sz="1800" dirty="0" smtClean="0"/>
              <a:t>2</a:t>
            </a:r>
            <a:r>
              <a:rPr lang="de-DE" sz="1800" i="1" dirty="0" smtClean="0"/>
              <a:t>z² - </a:t>
            </a:r>
            <a:r>
              <a:rPr lang="de-DE" sz="1800" dirty="0" smtClean="0"/>
              <a:t>3</a:t>
            </a:r>
            <a:r>
              <a:rPr lang="de-DE" sz="1800" i="1" dirty="0" smtClean="0"/>
              <a:t>z </a:t>
            </a:r>
            <a:r>
              <a:rPr lang="de-DE" sz="1800" dirty="0" smtClean="0"/>
              <a:t>+ 2 </a:t>
            </a:r>
            <a:r>
              <a:rPr lang="de-DE" sz="1800" dirty="0" err="1" smtClean="0"/>
              <a:t>steps</a:t>
            </a:r>
            <a:r>
              <a:rPr lang="de-DE" sz="1800" dirty="0" smtClean="0"/>
              <a:t>         (n&lt;k, </a:t>
            </a:r>
            <a:r>
              <a:rPr lang="de-DE" sz="1800" i="1" dirty="0" smtClean="0"/>
              <a:t>k=</a:t>
            </a:r>
            <a:r>
              <a:rPr lang="de-DE" sz="1800" i="1" dirty="0" err="1" smtClean="0"/>
              <a:t>n+z</a:t>
            </a:r>
            <a:r>
              <a:rPr lang="de-DE" sz="1800" i="1" dirty="0" smtClean="0"/>
              <a:t>)</a:t>
            </a:r>
          </a:p>
          <a:p>
            <a:pPr marL="457200" indent="-457200"/>
            <a:r>
              <a:rPr lang="de-DE" sz="2200" dirty="0" err="1" smtClean="0"/>
              <a:t>strategy</a:t>
            </a:r>
            <a:r>
              <a:rPr lang="de-DE" sz="2200" dirty="0" smtClean="0"/>
              <a:t> </a:t>
            </a:r>
            <a:r>
              <a:rPr lang="de-DE" sz="2200" dirty="0" err="1" smtClean="0"/>
              <a:t>is</a:t>
            </a:r>
            <a:r>
              <a:rPr lang="de-DE" sz="2200" dirty="0" smtClean="0"/>
              <a:t> 13/4 </a:t>
            </a:r>
            <a:r>
              <a:rPr lang="de-DE" sz="2200" dirty="0" err="1" smtClean="0"/>
              <a:t>search</a:t>
            </a:r>
            <a:r>
              <a:rPr lang="de-DE" sz="2200" dirty="0" smtClean="0"/>
              <a:t> </a:t>
            </a:r>
            <a:r>
              <a:rPr lang="de-DE" sz="2200" dirty="0" err="1" smtClean="0"/>
              <a:t>competitive</a:t>
            </a:r>
            <a:endParaRPr lang="de-DE" sz="2200" dirty="0" smtClean="0"/>
          </a:p>
        </p:txBody>
      </p:sp>
      <p:grpSp>
        <p:nvGrpSpPr>
          <p:cNvPr id="5" name="Gruppieren 37"/>
          <p:cNvGrpSpPr/>
          <p:nvPr/>
        </p:nvGrpSpPr>
        <p:grpSpPr>
          <a:xfrm>
            <a:off x="360000" y="6588000"/>
            <a:ext cx="360040" cy="225896"/>
            <a:chOff x="5076056" y="1340768"/>
            <a:chExt cx="360040" cy="225896"/>
          </a:xfrm>
          <a:effectLst>
            <a:glow rad="101600">
              <a:schemeClr val="tx2">
                <a:lumMod val="75000"/>
                <a:alpha val="60000"/>
              </a:schemeClr>
            </a:glow>
          </a:effectLst>
        </p:grpSpPr>
        <p:pic>
          <p:nvPicPr>
            <p:cNvPr id="6" name="Grafik 5" descr="brio_flickr_MichaelEClark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64" y="1340768"/>
              <a:ext cx="216000" cy="21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Textfeld 6"/>
            <p:cNvSpPr txBox="1"/>
            <p:nvPr/>
          </p:nvSpPr>
          <p:spPr>
            <a:xfrm>
              <a:off x="5076056" y="1412776"/>
              <a:ext cx="36004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" dirty="0" err="1" smtClean="0">
                  <a:solidFill>
                    <a:srgbClr val="214478"/>
                  </a:solidFill>
                </a:rPr>
                <a:t>MichaelEClarke</a:t>
              </a:r>
              <a:endParaRPr lang="de-DE" sz="200" dirty="0" smtClean="0">
                <a:solidFill>
                  <a:srgbClr val="214478"/>
                </a:solidFill>
              </a:endParaRPr>
            </a:p>
            <a:p>
              <a:r>
                <a:rPr lang="de-DE" sz="200" dirty="0" smtClean="0">
                  <a:solidFill>
                    <a:srgbClr val="214478"/>
                  </a:solidFill>
                </a:rPr>
                <a:t>@</a:t>
              </a:r>
              <a:r>
                <a:rPr lang="de-DE" sz="200" dirty="0" err="1" smtClean="0">
                  <a:solidFill>
                    <a:srgbClr val="214478"/>
                  </a:solidFill>
                </a:rPr>
                <a:t>flickr</a:t>
              </a:r>
              <a:endParaRPr lang="de-DE" sz="200" dirty="0">
                <a:solidFill>
                  <a:srgbClr val="214478"/>
                </a:solidFill>
              </a:endParaRPr>
            </a:p>
          </p:txBody>
        </p:sp>
      </p:grpSp>
      <p:pic>
        <p:nvPicPr>
          <p:cNvPr id="8" name="Grafik 7" descr="theo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778" y="1605881"/>
            <a:ext cx="3678182" cy="3695327"/>
          </a:xfrm>
          <a:prstGeom prst="rect">
            <a:avLst/>
          </a:prstGeom>
        </p:spPr>
      </p:pic>
      <p:pic>
        <p:nvPicPr>
          <p:cNvPr id="10" name="Grafik 9" descr="theo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800" y="1605600"/>
            <a:ext cx="3678182" cy="369532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843808" y="37170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k</a:t>
            </a:r>
            <a:endParaRPr lang="de-DE" i="1" dirty="0"/>
          </a:p>
        </p:txBody>
      </p:sp>
      <p:pic>
        <p:nvPicPr>
          <p:cNvPr id="12" name="Grafik 11" descr="theo1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800" y="1605600"/>
            <a:ext cx="3678182" cy="369532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547664" y="10527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214478"/>
                </a:solidFill>
              </a:rPr>
              <a:t>4</a:t>
            </a:r>
            <a:r>
              <a:rPr lang="de-DE" i="1" dirty="0" smtClean="0">
                <a:solidFill>
                  <a:srgbClr val="214478"/>
                </a:solidFill>
              </a:rPr>
              <a:t>k</a:t>
            </a:r>
            <a:endParaRPr lang="de-DE" dirty="0">
              <a:solidFill>
                <a:srgbClr val="214478"/>
              </a:solidFill>
            </a:endParaRPr>
          </a:p>
        </p:txBody>
      </p:sp>
      <p:pic>
        <p:nvPicPr>
          <p:cNvPr id="14" name="Grafik 13" descr="theo1_teil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6100" y="1867634"/>
            <a:ext cx="3147828" cy="3145542"/>
          </a:xfrm>
          <a:prstGeom prst="rect">
            <a:avLst/>
          </a:prstGeom>
        </p:spPr>
      </p:pic>
      <p:pic>
        <p:nvPicPr>
          <p:cNvPr id="15" name="Grafik 14" descr="theo1_teil2_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600" y="1868400"/>
            <a:ext cx="3147828" cy="3145542"/>
          </a:xfrm>
          <a:prstGeom prst="rect">
            <a:avLst/>
          </a:prstGeom>
        </p:spPr>
      </p:pic>
      <p:pic>
        <p:nvPicPr>
          <p:cNvPr id="16" name="Grafik 15" descr="theo2_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2000" y="1412776"/>
            <a:ext cx="4320000" cy="3968297"/>
          </a:xfrm>
          <a:prstGeom prst="rect">
            <a:avLst/>
          </a:prstGeom>
        </p:spPr>
      </p:pic>
      <p:pic>
        <p:nvPicPr>
          <p:cNvPr id="17" name="Grafik 16" descr="theo2_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2000" y="1411200"/>
            <a:ext cx="4320000" cy="3968297"/>
          </a:xfrm>
          <a:prstGeom prst="rect">
            <a:avLst/>
          </a:prstGeom>
        </p:spPr>
      </p:pic>
      <p:pic>
        <p:nvPicPr>
          <p:cNvPr id="18" name="Grafik 17" descr="theo2_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2000" y="1411200"/>
            <a:ext cx="4320000" cy="3968297"/>
          </a:xfrm>
          <a:prstGeom prst="rect">
            <a:avLst/>
          </a:prstGeom>
        </p:spPr>
      </p:pic>
      <p:pic>
        <p:nvPicPr>
          <p:cNvPr id="19" name="Grafik 18" descr="theo2_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2000" y="1411200"/>
            <a:ext cx="4320000" cy="3968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One</a:t>
            </a:r>
            <a:r>
              <a:rPr lang="de-DE" dirty="0" smtClean="0"/>
              <a:t>-Dimensional </a:t>
            </a:r>
            <a:r>
              <a:rPr lang="de-DE" dirty="0" err="1" smtClean="0"/>
              <a:t>Agents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de-DE" b="1" dirty="0" err="1" smtClean="0"/>
              <a:t>closed</a:t>
            </a:r>
            <a:r>
              <a:rPr lang="de-DE" b="1" dirty="0" smtClean="0"/>
              <a:t> </a:t>
            </a:r>
            <a:r>
              <a:rPr lang="de-DE" b="1" dirty="0" err="1" smtClean="0"/>
              <a:t>curves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different </a:t>
            </a:r>
            <a:r>
              <a:rPr lang="de-DE" b="1" dirty="0" err="1" smtClean="0"/>
              <a:t>length</a:t>
            </a:r>
            <a:endParaRPr lang="de-DE" b="1" dirty="0" smtClean="0"/>
          </a:p>
          <a:p>
            <a:pPr marL="457200" indent="-457200"/>
            <a:r>
              <a:rPr lang="de-DE" sz="2000" dirty="0" err="1" smtClean="0"/>
              <a:t>strategy</a:t>
            </a:r>
            <a:r>
              <a:rPr lang="de-DE" sz="2000" dirty="0" smtClean="0"/>
              <a:t> </a:t>
            </a:r>
            <a:r>
              <a:rPr lang="de-DE" sz="2000" dirty="0" err="1" smtClean="0"/>
              <a:t>uses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</a:t>
            </a:r>
            <a:r>
              <a:rPr lang="de-DE" sz="2000" dirty="0" err="1" smtClean="0"/>
              <a:t>most</a:t>
            </a:r>
            <a:endParaRPr lang="de-DE" sz="2000" dirty="0" smtClean="0"/>
          </a:p>
          <a:p>
            <a:pPr marL="857250" lvl="1" indent="-457200"/>
            <a:r>
              <a:rPr lang="de-DE" sz="1600" dirty="0" smtClean="0"/>
              <a:t>2</a:t>
            </a:r>
            <a:r>
              <a:rPr lang="de-DE" sz="1600" i="1" dirty="0" smtClean="0"/>
              <a:t>k</a:t>
            </a:r>
            <a:r>
              <a:rPr lang="de-DE" sz="1600" dirty="0" smtClean="0"/>
              <a:t>² + 5</a:t>
            </a:r>
            <a:r>
              <a:rPr lang="de-DE" sz="1600" i="1" dirty="0" smtClean="0"/>
              <a:t>k + 2</a:t>
            </a:r>
            <a:r>
              <a:rPr lang="de-DE" sz="1600" dirty="0" smtClean="0"/>
              <a:t> </a:t>
            </a:r>
            <a:r>
              <a:rPr lang="de-DE" sz="1600" dirty="0" err="1" smtClean="0"/>
              <a:t>steps</a:t>
            </a:r>
            <a:r>
              <a:rPr lang="de-DE" sz="1600" dirty="0" smtClean="0"/>
              <a:t> (</a:t>
            </a:r>
            <a:r>
              <a:rPr lang="de-DE" sz="1600" i="1" dirty="0" err="1" smtClean="0"/>
              <a:t>k</a:t>
            </a:r>
            <a:r>
              <a:rPr lang="de-DE" sz="1600" dirty="0" err="1" smtClean="0"/>
              <a:t>≤</a:t>
            </a:r>
            <a:r>
              <a:rPr lang="de-DE" sz="1600" i="1" dirty="0" err="1" smtClean="0"/>
              <a:t>n</a:t>
            </a:r>
            <a:r>
              <a:rPr lang="de-DE" sz="1600" dirty="0" smtClean="0"/>
              <a:t>)</a:t>
            </a:r>
          </a:p>
          <a:p>
            <a:pPr marL="857250" lvl="1" indent="-457200"/>
            <a:r>
              <a:rPr lang="de-DE" sz="1600" dirty="0" smtClean="0"/>
              <a:t>6</a:t>
            </a:r>
            <a:r>
              <a:rPr lang="de-DE" sz="1600" i="1" dirty="0" smtClean="0"/>
              <a:t>n² + </a:t>
            </a:r>
            <a:r>
              <a:rPr lang="de-DE" sz="1600" dirty="0" smtClean="0"/>
              <a:t>7</a:t>
            </a:r>
            <a:r>
              <a:rPr lang="de-DE" sz="1600" i="1" dirty="0" smtClean="0"/>
              <a:t>n </a:t>
            </a:r>
            <a:r>
              <a:rPr lang="de-DE" sz="1600" dirty="0" smtClean="0"/>
              <a:t>+ 2</a:t>
            </a:r>
            <a:r>
              <a:rPr lang="de-DE" sz="1600" baseline="30000" dirty="0" smtClean="0"/>
              <a:t>j</a:t>
            </a:r>
            <a:r>
              <a:rPr lang="de-DE" sz="1600" dirty="0" smtClean="0"/>
              <a:t>(</a:t>
            </a:r>
            <a:r>
              <a:rPr lang="de-DE" sz="1600" i="1" dirty="0" smtClean="0"/>
              <a:t>n</a:t>
            </a:r>
            <a:r>
              <a:rPr lang="de-DE" sz="1600" dirty="0" smtClean="0"/>
              <a:t>+3) + 4</a:t>
            </a:r>
            <a:r>
              <a:rPr lang="de-DE" sz="1600" i="1" dirty="0" smtClean="0"/>
              <a:t>nz‘</a:t>
            </a:r>
            <a:r>
              <a:rPr lang="de-DE" sz="1600" dirty="0" smtClean="0"/>
              <a:t> + 2</a:t>
            </a:r>
            <a:r>
              <a:rPr lang="de-DE" sz="1600" i="1" dirty="0" smtClean="0"/>
              <a:t>j - </a:t>
            </a:r>
            <a:r>
              <a:rPr lang="de-DE" sz="1600" dirty="0" smtClean="0"/>
              <a:t>2 </a:t>
            </a:r>
            <a:r>
              <a:rPr lang="de-DE" sz="1600" dirty="0" err="1" smtClean="0"/>
              <a:t>steps</a:t>
            </a:r>
            <a:r>
              <a:rPr lang="de-DE" sz="1600" dirty="0" smtClean="0"/>
              <a:t> (</a:t>
            </a:r>
            <a:r>
              <a:rPr lang="de-DE" sz="1600" i="1" dirty="0" smtClean="0"/>
              <a:t>n</a:t>
            </a:r>
            <a:r>
              <a:rPr lang="de-DE" sz="1600" dirty="0" smtClean="0"/>
              <a:t>&lt;</a:t>
            </a:r>
            <a:r>
              <a:rPr lang="de-DE" sz="1600" i="1" dirty="0" smtClean="0"/>
              <a:t>k=</a:t>
            </a:r>
            <a:r>
              <a:rPr lang="de-DE" sz="1600" i="1" dirty="0" err="1" smtClean="0"/>
              <a:t>n+z</a:t>
            </a:r>
            <a:r>
              <a:rPr lang="de-DE" sz="1600" dirty="0" smtClean="0"/>
              <a:t>‘, 2</a:t>
            </a:r>
            <a:r>
              <a:rPr lang="de-DE" sz="1600" i="1" baseline="30000" dirty="0" smtClean="0"/>
              <a:t>j</a:t>
            </a:r>
            <a:r>
              <a:rPr lang="de-DE" sz="1600" baseline="30000" dirty="0" smtClean="0"/>
              <a:t>-1</a:t>
            </a:r>
            <a:r>
              <a:rPr lang="de-DE" sz="1600" i="1" dirty="0" smtClean="0"/>
              <a:t>&lt;z</a:t>
            </a:r>
            <a:r>
              <a:rPr lang="de-DE" sz="1600" dirty="0" smtClean="0"/>
              <a:t>‘≤2</a:t>
            </a:r>
            <a:r>
              <a:rPr lang="de-DE" sz="1600" baseline="30000" dirty="0" smtClean="0"/>
              <a:t>j</a:t>
            </a:r>
            <a:r>
              <a:rPr lang="de-DE" sz="1600" dirty="0" smtClean="0"/>
              <a:t>)</a:t>
            </a:r>
          </a:p>
          <a:p>
            <a:pPr marL="857250" lvl="1" indent="-457200"/>
            <a:r>
              <a:rPr lang="de-DE" sz="1600" dirty="0" smtClean="0"/>
              <a:t>5</a:t>
            </a:r>
            <a:r>
              <a:rPr lang="de-DE" sz="1600" i="1" dirty="0" smtClean="0"/>
              <a:t>mn </a:t>
            </a:r>
            <a:r>
              <a:rPr lang="de-DE" sz="1600" dirty="0" smtClean="0"/>
              <a:t>+ </a:t>
            </a:r>
            <a:r>
              <a:rPr lang="de-DE" sz="1600" i="1" dirty="0" smtClean="0"/>
              <a:t>n</a:t>
            </a:r>
            <a:r>
              <a:rPr lang="de-DE" sz="1600" dirty="0" smtClean="0"/>
              <a:t>²</a:t>
            </a:r>
            <a:r>
              <a:rPr lang="de-DE" sz="1600" i="1" dirty="0" smtClean="0"/>
              <a:t> + </a:t>
            </a:r>
            <a:r>
              <a:rPr lang="de-DE" sz="1600" dirty="0" smtClean="0"/>
              <a:t>4</a:t>
            </a:r>
            <a:r>
              <a:rPr lang="de-DE" sz="1600" i="1" dirty="0" smtClean="0"/>
              <a:t>zn + </a:t>
            </a:r>
            <a:r>
              <a:rPr lang="de-DE" sz="1600" dirty="0" smtClean="0"/>
              <a:t>4</a:t>
            </a:r>
            <a:r>
              <a:rPr lang="de-DE" sz="1600" i="1" dirty="0" smtClean="0"/>
              <a:t>n </a:t>
            </a:r>
            <a:r>
              <a:rPr lang="de-DE" sz="1600" dirty="0" smtClean="0"/>
              <a:t>+ 3</a:t>
            </a:r>
            <a:r>
              <a:rPr lang="de-DE" sz="1600" i="1" dirty="0" smtClean="0"/>
              <a:t>m - </a:t>
            </a:r>
            <a:r>
              <a:rPr lang="de-DE" sz="1600" dirty="0" smtClean="0"/>
              <a:t>2</a:t>
            </a:r>
            <a:r>
              <a:rPr lang="de-DE" sz="1600" i="1" dirty="0" smtClean="0"/>
              <a:t>z² - 2z </a:t>
            </a:r>
            <a:r>
              <a:rPr lang="de-DE" sz="1600" dirty="0" smtClean="0"/>
              <a:t>+ 2 log(</a:t>
            </a:r>
            <a:r>
              <a:rPr lang="de-DE" sz="1600" i="1" dirty="0" smtClean="0"/>
              <a:t>m-n</a:t>
            </a:r>
            <a:r>
              <a:rPr lang="de-DE" sz="1600" dirty="0" smtClean="0"/>
              <a:t>)</a:t>
            </a:r>
            <a:r>
              <a:rPr lang="de-DE" sz="1600" i="1" dirty="0" smtClean="0"/>
              <a:t> -</a:t>
            </a:r>
            <a:r>
              <a:rPr lang="de-DE" sz="1600" dirty="0" smtClean="0"/>
              <a:t> 2 </a:t>
            </a:r>
            <a:r>
              <a:rPr lang="de-DE" sz="1600" dirty="0" err="1" smtClean="0"/>
              <a:t>steps</a:t>
            </a:r>
            <a:r>
              <a:rPr lang="de-DE" sz="1600" dirty="0" smtClean="0"/>
              <a:t> (</a:t>
            </a:r>
            <a:r>
              <a:rPr lang="de-DE" sz="1600" i="1" dirty="0" smtClean="0"/>
              <a:t>k=</a:t>
            </a:r>
            <a:r>
              <a:rPr lang="de-DE" sz="1600" i="1" dirty="0" err="1" smtClean="0"/>
              <a:t>m+z</a:t>
            </a:r>
            <a:r>
              <a:rPr lang="de-DE" sz="1600" i="1" dirty="0" smtClean="0"/>
              <a:t>)</a:t>
            </a:r>
          </a:p>
          <a:p>
            <a:pPr marL="457200" indent="-457200"/>
            <a:r>
              <a:rPr lang="de-DE" sz="2000" dirty="0" err="1" smtClean="0"/>
              <a:t>any</a:t>
            </a:r>
            <a:r>
              <a:rPr lang="de-DE" sz="2000" dirty="0" smtClean="0"/>
              <a:t> </a:t>
            </a:r>
            <a:r>
              <a:rPr lang="de-DE" sz="2000" dirty="0" err="1" smtClean="0"/>
              <a:t>algorithm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finds</a:t>
            </a:r>
            <a:r>
              <a:rPr lang="de-DE" sz="2000" dirty="0" smtClean="0"/>
              <a:t> an </a:t>
            </a:r>
            <a:r>
              <a:rPr lang="de-DE" sz="2000" dirty="0" err="1" smtClean="0"/>
              <a:t>intersection</a:t>
            </a:r>
            <a:r>
              <a:rPr lang="de-DE" sz="2000" dirty="0" smtClean="0"/>
              <a:t> in </a:t>
            </a:r>
            <a:r>
              <a:rPr lang="de-DE" sz="2000" dirty="0" err="1" smtClean="0"/>
              <a:t>distance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</a:t>
            </a:r>
            <a:r>
              <a:rPr lang="de-DE" sz="2000" dirty="0" err="1" smtClean="0"/>
              <a:t>most</a:t>
            </a:r>
            <a:r>
              <a:rPr lang="de-DE" sz="2000" dirty="0" smtClean="0"/>
              <a:t> </a:t>
            </a:r>
            <a:r>
              <a:rPr lang="de-DE" sz="2000" i="1" dirty="0" smtClean="0"/>
              <a:t>k</a:t>
            </a:r>
            <a:r>
              <a:rPr lang="de-DE" sz="2000" dirty="0" smtClean="0"/>
              <a:t> </a:t>
            </a:r>
            <a:r>
              <a:rPr lang="de-DE" sz="2000" dirty="0" err="1" smtClean="0"/>
              <a:t>needs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least</a:t>
            </a:r>
          </a:p>
          <a:p>
            <a:pPr marL="857250" lvl="1" indent="-457200"/>
            <a:r>
              <a:rPr lang="de-DE" sz="1600" dirty="0" smtClean="0"/>
              <a:t>2</a:t>
            </a:r>
            <a:r>
              <a:rPr lang="de-DE" sz="1600" i="1" dirty="0" smtClean="0"/>
              <a:t>k</a:t>
            </a:r>
            <a:r>
              <a:rPr lang="de-DE" sz="1600" dirty="0" smtClean="0"/>
              <a:t>² + 2</a:t>
            </a:r>
            <a:r>
              <a:rPr lang="de-DE" sz="1600" i="1" dirty="0" smtClean="0"/>
              <a:t>k </a:t>
            </a:r>
            <a:r>
              <a:rPr lang="de-DE" sz="1600" dirty="0" smtClean="0"/>
              <a:t>- 4 </a:t>
            </a:r>
            <a:r>
              <a:rPr lang="de-DE" sz="1600" dirty="0" err="1" smtClean="0"/>
              <a:t>steps</a:t>
            </a:r>
            <a:r>
              <a:rPr lang="de-DE" sz="1600" dirty="0" smtClean="0"/>
              <a:t> (</a:t>
            </a:r>
            <a:r>
              <a:rPr lang="de-DE" sz="1600" i="1" dirty="0" err="1" smtClean="0"/>
              <a:t>k</a:t>
            </a:r>
            <a:r>
              <a:rPr lang="de-DE" sz="1600" dirty="0" err="1" smtClean="0"/>
              <a:t>≤</a:t>
            </a:r>
            <a:r>
              <a:rPr lang="de-DE" sz="1600" i="1" dirty="0" err="1" smtClean="0"/>
              <a:t>n</a:t>
            </a:r>
            <a:r>
              <a:rPr lang="de-DE" sz="1600" dirty="0" smtClean="0"/>
              <a:t>)</a:t>
            </a:r>
          </a:p>
          <a:p>
            <a:pPr marL="857250" lvl="1" indent="-457200"/>
            <a:r>
              <a:rPr lang="de-DE" sz="1600" dirty="0" smtClean="0"/>
              <a:t>2</a:t>
            </a:r>
            <a:r>
              <a:rPr lang="de-DE" sz="1600" i="1" dirty="0" smtClean="0"/>
              <a:t>n² + </a:t>
            </a:r>
            <a:r>
              <a:rPr lang="de-DE" sz="1600" dirty="0" smtClean="0"/>
              <a:t>2</a:t>
            </a:r>
            <a:r>
              <a:rPr lang="de-DE" sz="1600" i="1" dirty="0" smtClean="0"/>
              <a:t>n + </a:t>
            </a:r>
            <a:r>
              <a:rPr lang="de-DE" sz="1600" dirty="0" smtClean="0"/>
              <a:t>z‘(4</a:t>
            </a:r>
            <a:r>
              <a:rPr lang="de-DE" sz="1600" i="1" dirty="0" smtClean="0"/>
              <a:t>n</a:t>
            </a:r>
            <a:r>
              <a:rPr lang="de-DE" sz="1600" dirty="0" smtClean="0"/>
              <a:t>+2) </a:t>
            </a:r>
            <a:r>
              <a:rPr lang="de-DE" sz="1600" i="1" dirty="0" smtClean="0"/>
              <a:t>- </a:t>
            </a:r>
            <a:r>
              <a:rPr lang="de-DE" sz="1600" dirty="0" smtClean="0"/>
              <a:t>4 </a:t>
            </a:r>
            <a:r>
              <a:rPr lang="de-DE" sz="1600" dirty="0" err="1" smtClean="0"/>
              <a:t>steps</a:t>
            </a:r>
            <a:r>
              <a:rPr lang="de-DE" sz="1600" dirty="0" smtClean="0"/>
              <a:t>      (n&lt;k</a:t>
            </a:r>
            <a:r>
              <a:rPr lang="de-DE" sz="1600" i="1" dirty="0" smtClean="0"/>
              <a:t>=</a:t>
            </a:r>
            <a:r>
              <a:rPr lang="de-DE" sz="1600" i="1" dirty="0" err="1" smtClean="0"/>
              <a:t>n+z‘</a:t>
            </a:r>
            <a:r>
              <a:rPr lang="de-DE" sz="1600" dirty="0" err="1" smtClean="0"/>
              <a:t>≤</a:t>
            </a:r>
            <a:r>
              <a:rPr lang="de-DE" sz="1600" i="1" dirty="0" err="1" smtClean="0"/>
              <a:t>m</a:t>
            </a:r>
            <a:r>
              <a:rPr lang="de-DE" sz="1600" dirty="0" smtClean="0"/>
              <a:t>)</a:t>
            </a:r>
          </a:p>
          <a:p>
            <a:pPr marL="857250" lvl="1" indent="-457200"/>
            <a:r>
              <a:rPr lang="de-DE" sz="1600" dirty="0" smtClean="0"/>
              <a:t>4</a:t>
            </a:r>
            <a:r>
              <a:rPr lang="de-DE" sz="1600" i="1" dirty="0" smtClean="0"/>
              <a:t>mn</a:t>
            </a:r>
            <a:r>
              <a:rPr lang="de-DE" sz="1600" dirty="0" smtClean="0"/>
              <a:t> - 2</a:t>
            </a:r>
            <a:r>
              <a:rPr lang="de-DE" sz="1600" i="1" dirty="0" smtClean="0"/>
              <a:t>n² </a:t>
            </a:r>
            <a:r>
              <a:rPr lang="de-DE" sz="1600" dirty="0" smtClean="0"/>
              <a:t>+ 4</a:t>
            </a:r>
            <a:r>
              <a:rPr lang="de-DE" sz="1600" i="1" dirty="0" smtClean="0"/>
              <a:t>zn - </a:t>
            </a:r>
            <a:r>
              <a:rPr lang="de-DE" sz="1600" dirty="0" smtClean="0"/>
              <a:t>2</a:t>
            </a:r>
            <a:r>
              <a:rPr lang="de-DE" sz="1600" i="1" dirty="0" smtClean="0"/>
              <a:t>z² - 2z </a:t>
            </a:r>
            <a:r>
              <a:rPr lang="de-DE" sz="1600" dirty="0" smtClean="0"/>
              <a:t>+ 2</a:t>
            </a:r>
            <a:r>
              <a:rPr lang="de-DE" sz="1600" i="1" dirty="0" smtClean="0"/>
              <a:t>m</a:t>
            </a:r>
            <a:r>
              <a:rPr lang="de-DE" sz="1600" dirty="0" smtClean="0"/>
              <a:t> – 4 </a:t>
            </a:r>
            <a:r>
              <a:rPr lang="de-DE" sz="1600" dirty="0" err="1" smtClean="0"/>
              <a:t>steps</a:t>
            </a:r>
            <a:r>
              <a:rPr lang="de-DE" sz="1600" dirty="0" smtClean="0"/>
              <a:t> (</a:t>
            </a:r>
            <a:r>
              <a:rPr lang="de-DE" sz="1600" i="1" dirty="0" smtClean="0"/>
              <a:t>k=</a:t>
            </a:r>
            <a:r>
              <a:rPr lang="de-DE" sz="1600" i="1" dirty="0" err="1" smtClean="0"/>
              <a:t>m+z</a:t>
            </a:r>
            <a:r>
              <a:rPr lang="de-DE" sz="1600" i="1" dirty="0" smtClean="0"/>
              <a:t>)</a:t>
            </a:r>
          </a:p>
          <a:p>
            <a:pPr marL="457200" indent="-457200"/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strategy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11/2 </a:t>
            </a:r>
            <a:r>
              <a:rPr lang="de-DE" sz="2000" dirty="0" err="1" smtClean="0"/>
              <a:t>search</a:t>
            </a:r>
            <a:r>
              <a:rPr lang="de-DE" sz="2000" dirty="0" smtClean="0"/>
              <a:t> </a:t>
            </a:r>
            <a:r>
              <a:rPr lang="de-DE" sz="2000" dirty="0" err="1" smtClean="0"/>
              <a:t>competitive</a:t>
            </a:r>
            <a:endParaRPr lang="de-DE" sz="2000" dirty="0" smtClean="0"/>
          </a:p>
          <a:p>
            <a:pPr marL="857250" lvl="1" indent="-457200"/>
            <a:endParaRPr lang="de-DE" sz="1600" dirty="0" smtClean="0"/>
          </a:p>
          <a:p>
            <a:pPr marL="457200" indent="-457200"/>
            <a:endParaRPr lang="de-DE" sz="2200" i="1" dirty="0" smtClean="0"/>
          </a:p>
          <a:p>
            <a:pPr marL="857250" lvl="1" indent="-457200"/>
            <a:endParaRPr lang="de-DE" dirty="0" smtClean="0"/>
          </a:p>
          <a:p>
            <a:pPr marL="857250" lvl="1" indent="-457200"/>
            <a:endParaRPr lang="de-DE" dirty="0" smtClean="0"/>
          </a:p>
          <a:p>
            <a:pPr marL="457200" indent="-457200">
              <a:buNone/>
            </a:pPr>
            <a:endParaRPr lang="de-DE" dirty="0"/>
          </a:p>
        </p:txBody>
      </p:sp>
      <p:grpSp>
        <p:nvGrpSpPr>
          <p:cNvPr id="4" name="Gruppieren 37"/>
          <p:cNvGrpSpPr/>
          <p:nvPr/>
        </p:nvGrpSpPr>
        <p:grpSpPr>
          <a:xfrm>
            <a:off x="360000" y="6588000"/>
            <a:ext cx="360040" cy="225896"/>
            <a:chOff x="5076056" y="1340768"/>
            <a:chExt cx="360040" cy="225896"/>
          </a:xfrm>
          <a:effectLst>
            <a:glow rad="101600">
              <a:schemeClr val="tx2">
                <a:lumMod val="75000"/>
                <a:alpha val="60000"/>
              </a:schemeClr>
            </a:glow>
          </a:effectLst>
        </p:grpSpPr>
        <p:pic>
          <p:nvPicPr>
            <p:cNvPr id="5" name="Grafik 4" descr="brio_flickr_MichaelEClark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64" y="1340768"/>
              <a:ext cx="216000" cy="21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Textfeld 5"/>
            <p:cNvSpPr txBox="1"/>
            <p:nvPr/>
          </p:nvSpPr>
          <p:spPr>
            <a:xfrm>
              <a:off x="5076056" y="1412776"/>
              <a:ext cx="36004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" dirty="0" err="1" smtClean="0">
                  <a:solidFill>
                    <a:srgbClr val="214478"/>
                  </a:solidFill>
                </a:rPr>
                <a:t>MichaelEClarke</a:t>
              </a:r>
              <a:endParaRPr lang="de-DE" sz="200" dirty="0" smtClean="0">
                <a:solidFill>
                  <a:srgbClr val="214478"/>
                </a:solidFill>
              </a:endParaRPr>
            </a:p>
            <a:p>
              <a:r>
                <a:rPr lang="de-DE" sz="200" dirty="0" smtClean="0">
                  <a:solidFill>
                    <a:srgbClr val="214478"/>
                  </a:solidFill>
                </a:rPr>
                <a:t>@</a:t>
              </a:r>
              <a:r>
                <a:rPr lang="de-DE" sz="200" dirty="0" err="1" smtClean="0">
                  <a:solidFill>
                    <a:srgbClr val="214478"/>
                  </a:solidFill>
                </a:rPr>
                <a:t>flickr</a:t>
              </a:r>
              <a:endParaRPr lang="de-DE" sz="200" dirty="0">
                <a:solidFill>
                  <a:srgbClr val="214478"/>
                </a:solidFill>
              </a:endParaRPr>
            </a:p>
          </p:txBody>
        </p:sp>
      </p:grpSp>
      <p:pic>
        <p:nvPicPr>
          <p:cNvPr id="7" name="Grafik 6" descr="theo4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00" y="2164382"/>
            <a:ext cx="4320000" cy="1945477"/>
          </a:xfrm>
          <a:prstGeom prst="rect">
            <a:avLst/>
          </a:prstGeom>
        </p:spPr>
      </p:pic>
      <p:pic>
        <p:nvPicPr>
          <p:cNvPr id="8" name="Grafik 7" descr="theo4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000" y="2164382"/>
            <a:ext cx="4320000" cy="1945477"/>
          </a:xfrm>
          <a:prstGeom prst="rect">
            <a:avLst/>
          </a:prstGeom>
        </p:spPr>
      </p:pic>
      <p:pic>
        <p:nvPicPr>
          <p:cNvPr id="9" name="Grafik 8" descr="theo4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000" y="2164382"/>
            <a:ext cx="4320000" cy="1945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981580" y="2780928"/>
            <a:ext cx="4889108" cy="785813"/>
          </a:xfrm>
        </p:spPr>
        <p:txBody>
          <a:bodyPr>
            <a:noAutofit/>
          </a:bodyPr>
          <a:lstStyle/>
          <a:p>
            <a:pPr>
              <a:lnSpc>
                <a:spcPct val="220000"/>
              </a:lnSpc>
            </a:pPr>
            <a:r>
              <a:rPr lang="de-DE" dirty="0" err="1" smtClean="0"/>
              <a:t>One</a:t>
            </a:r>
            <a:r>
              <a:rPr lang="de-DE" dirty="0" smtClean="0"/>
              <a:t>-Dimensional  </a:t>
            </a:r>
            <a:r>
              <a:rPr lang="de-DE" dirty="0" err="1" smtClean="0"/>
              <a:t>Agents</a:t>
            </a:r>
            <a:endParaRPr lang="de-DE" dirty="0" smtClean="0"/>
          </a:p>
        </p:txBody>
      </p:sp>
      <p:grpSp>
        <p:nvGrpSpPr>
          <p:cNvPr id="2" name="Gruppieren 36"/>
          <p:cNvGrpSpPr/>
          <p:nvPr/>
        </p:nvGrpSpPr>
        <p:grpSpPr>
          <a:xfrm>
            <a:off x="2123728" y="3140968"/>
            <a:ext cx="1008112" cy="770602"/>
            <a:chOff x="5076056" y="1340768"/>
            <a:chExt cx="1008112" cy="770602"/>
          </a:xfrm>
        </p:grpSpPr>
        <p:pic>
          <p:nvPicPr>
            <p:cNvPr id="11" name="Grafik 10" descr="brio_flickr_MichaelEClarke.jp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64" y="1340768"/>
              <a:ext cx="720000" cy="72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Textfeld 11"/>
            <p:cNvSpPr txBox="1"/>
            <p:nvPr/>
          </p:nvSpPr>
          <p:spPr>
            <a:xfrm>
              <a:off x="5076056" y="1772816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err="1" smtClean="0">
                  <a:solidFill>
                    <a:srgbClr val="214478"/>
                  </a:solidFill>
                </a:rPr>
                <a:t>MichaelEClarke</a:t>
              </a:r>
              <a:endParaRPr lang="de-DE" sz="800" dirty="0" smtClean="0">
                <a:solidFill>
                  <a:srgbClr val="214478"/>
                </a:solidFill>
              </a:endParaRPr>
            </a:p>
            <a:p>
              <a:r>
                <a:rPr lang="de-DE" sz="800" dirty="0" smtClean="0">
                  <a:solidFill>
                    <a:srgbClr val="214478"/>
                  </a:solidFill>
                </a:rPr>
                <a:t>@</a:t>
              </a:r>
              <a:r>
                <a:rPr lang="de-DE" sz="800" dirty="0" err="1" smtClean="0">
                  <a:solidFill>
                    <a:srgbClr val="214478"/>
                  </a:solidFill>
                </a:rPr>
                <a:t>flickr</a:t>
              </a:r>
              <a:endParaRPr lang="de-DE" sz="800" dirty="0">
                <a:solidFill>
                  <a:srgbClr val="214478"/>
                </a:solidFill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5148064" y="386104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dirty="0" err="1" smtClean="0">
                <a:solidFill>
                  <a:srgbClr val="214478"/>
                </a:solidFill>
              </a:rPr>
              <a:t>simultaneous</a:t>
            </a:r>
            <a:r>
              <a:rPr lang="de-DE" dirty="0" smtClean="0">
                <a:solidFill>
                  <a:srgbClr val="214478"/>
                </a:solidFill>
              </a:rPr>
              <a:t> </a:t>
            </a:r>
            <a:r>
              <a:rPr lang="de-DE" dirty="0" err="1" smtClean="0">
                <a:solidFill>
                  <a:srgbClr val="214478"/>
                </a:solidFill>
              </a:rPr>
              <a:t>movement</a:t>
            </a:r>
            <a:endParaRPr lang="de-DE" dirty="0" smtClean="0">
              <a:solidFill>
                <a:srgbClr val="214478"/>
              </a:solidFill>
            </a:endParaRP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One</a:t>
            </a:r>
            <a:r>
              <a:rPr lang="de-DE" dirty="0" smtClean="0"/>
              <a:t>-Dimensional </a:t>
            </a:r>
            <a:r>
              <a:rPr lang="de-DE" dirty="0" err="1" smtClean="0"/>
              <a:t>Agents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agents</a:t>
            </a:r>
            <a:r>
              <a:rPr lang="de-DE" dirty="0" smtClean="0"/>
              <a:t> </a:t>
            </a:r>
            <a:r>
              <a:rPr lang="de-DE" dirty="0" err="1" smtClean="0"/>
              <a:t>move</a:t>
            </a:r>
            <a:r>
              <a:rPr lang="de-DE" dirty="0" smtClean="0"/>
              <a:t> </a:t>
            </a:r>
            <a:r>
              <a:rPr lang="de-DE" dirty="0" err="1" smtClean="0"/>
              <a:t>alternatingly</a:t>
            </a:r>
            <a:endParaRPr lang="de-DE" dirty="0" smtClean="0"/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 all </a:t>
            </a:r>
            <a:r>
              <a:rPr lang="de-DE" dirty="0" err="1" smtClean="0">
                <a:sym typeface="Wingdings" pitchFamily="2" charset="2"/>
              </a:rPr>
              <a:t>points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equal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distance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to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start</a:t>
            </a:r>
            <a:r>
              <a:rPr lang="de-DE" dirty="0" smtClean="0">
                <a:sym typeface="Wingdings" pitchFamily="2" charset="2"/>
              </a:rPr>
              <a:t> on a </a:t>
            </a:r>
            <a:r>
              <a:rPr lang="de-DE" dirty="0" err="1" smtClean="0">
                <a:sym typeface="Wingdings" pitchFamily="2" charset="2"/>
              </a:rPr>
              <a:t>diamond</a:t>
            </a:r>
            <a:endParaRPr lang="de-DE" dirty="0" smtClean="0">
              <a:sym typeface="Wingdings" pitchFamily="2" charset="2"/>
            </a:endParaRPr>
          </a:p>
          <a:p>
            <a:r>
              <a:rPr lang="de-DE" dirty="0" err="1" smtClean="0">
                <a:sym typeface="Wingdings" pitchFamily="2" charset="2"/>
              </a:rPr>
              <a:t>agents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move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simultaneously</a:t>
            </a:r>
            <a:endParaRPr lang="de-DE" dirty="0" smtClean="0">
              <a:sym typeface="Wingdings" pitchFamily="2" charset="2"/>
            </a:endParaRPr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 all </a:t>
            </a:r>
            <a:r>
              <a:rPr lang="de-DE" dirty="0" err="1" smtClean="0">
                <a:sym typeface="Wingdings" pitchFamily="2" charset="2"/>
              </a:rPr>
              <a:t>points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equal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distance</a:t>
            </a:r>
            <a:r>
              <a:rPr lang="de-DE" dirty="0" smtClean="0">
                <a:sym typeface="Wingdings" pitchFamily="2" charset="2"/>
              </a:rPr>
              <a:t> on a </a:t>
            </a:r>
            <a:r>
              <a:rPr lang="de-DE" dirty="0" err="1" smtClean="0">
                <a:sym typeface="Wingdings" pitchFamily="2" charset="2"/>
              </a:rPr>
              <a:t>square</a:t>
            </a:r>
            <a:r>
              <a:rPr lang="de-DE" dirty="0" smtClean="0">
                <a:sym typeface="Wingdings" pitchFamily="2" charset="2"/>
              </a:rPr>
              <a:t> </a:t>
            </a:r>
            <a:endParaRPr lang="de-DE" dirty="0"/>
          </a:p>
        </p:txBody>
      </p:sp>
      <p:grpSp>
        <p:nvGrpSpPr>
          <p:cNvPr id="6" name="Gruppieren 37"/>
          <p:cNvGrpSpPr/>
          <p:nvPr/>
        </p:nvGrpSpPr>
        <p:grpSpPr>
          <a:xfrm>
            <a:off x="360000" y="6588000"/>
            <a:ext cx="360040" cy="225896"/>
            <a:chOff x="5076056" y="1340768"/>
            <a:chExt cx="360040" cy="225896"/>
          </a:xfrm>
          <a:effectLst>
            <a:glow rad="101600">
              <a:schemeClr val="tx2">
                <a:lumMod val="75000"/>
                <a:alpha val="60000"/>
              </a:schemeClr>
            </a:glow>
          </a:effectLst>
        </p:grpSpPr>
        <p:pic>
          <p:nvPicPr>
            <p:cNvPr id="8" name="Grafik 7" descr="brio_flickr_MichaelEClark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64" y="1340768"/>
              <a:ext cx="216000" cy="21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extfeld 8"/>
            <p:cNvSpPr txBox="1"/>
            <p:nvPr/>
          </p:nvSpPr>
          <p:spPr>
            <a:xfrm>
              <a:off x="5076056" y="1412776"/>
              <a:ext cx="36004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" dirty="0" err="1" smtClean="0">
                  <a:solidFill>
                    <a:srgbClr val="214478"/>
                  </a:solidFill>
                </a:rPr>
                <a:t>MichaelEClarke</a:t>
              </a:r>
              <a:endParaRPr lang="de-DE" sz="200" dirty="0" smtClean="0">
                <a:solidFill>
                  <a:srgbClr val="214478"/>
                </a:solidFill>
              </a:endParaRPr>
            </a:p>
            <a:p>
              <a:r>
                <a:rPr lang="de-DE" sz="200" dirty="0" smtClean="0">
                  <a:solidFill>
                    <a:srgbClr val="214478"/>
                  </a:solidFill>
                </a:rPr>
                <a:t>@</a:t>
              </a:r>
              <a:r>
                <a:rPr lang="de-DE" sz="200" dirty="0" err="1" smtClean="0">
                  <a:solidFill>
                    <a:srgbClr val="214478"/>
                  </a:solidFill>
                </a:rPr>
                <a:t>flickr</a:t>
              </a:r>
              <a:endParaRPr lang="de-DE" sz="200" dirty="0">
                <a:solidFill>
                  <a:srgbClr val="214478"/>
                </a:solidFill>
              </a:endParaRPr>
            </a:p>
          </p:txBody>
        </p:sp>
      </p:grpSp>
      <p:pic>
        <p:nvPicPr>
          <p:cNvPr id="7" name="Grafik 6" descr="diamo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980728"/>
            <a:ext cx="2061062" cy="2050089"/>
          </a:xfrm>
          <a:prstGeom prst="rect">
            <a:avLst/>
          </a:prstGeom>
        </p:spPr>
      </p:pic>
      <p:pic>
        <p:nvPicPr>
          <p:cNvPr id="11" name="Grafik 10" descr="squa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4800" y="3546466"/>
            <a:ext cx="2042774" cy="2042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One</a:t>
            </a:r>
            <a:r>
              <a:rPr lang="de-DE" dirty="0" smtClean="0"/>
              <a:t>-Dimensional </a:t>
            </a:r>
            <a:r>
              <a:rPr lang="de-DE" dirty="0" err="1" smtClean="0"/>
              <a:t>Agents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curves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equal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endParaRPr lang="de-DE" dirty="0" smtClean="0"/>
          </a:p>
          <a:p>
            <a:r>
              <a:rPr lang="de-DE" dirty="0" smtClean="0"/>
              <a:t>an optimal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r>
              <a:rPr lang="de-DE" dirty="0" err="1" smtClean="0"/>
              <a:t>moves</a:t>
            </a:r>
            <a:r>
              <a:rPr lang="de-DE" dirty="0" smtClean="0"/>
              <a:t> on a </a:t>
            </a:r>
            <a:r>
              <a:rPr lang="de-DE" dirty="0" err="1" smtClean="0"/>
              <a:t>rectangular</a:t>
            </a:r>
            <a:r>
              <a:rPr lang="de-DE" dirty="0" smtClean="0"/>
              <a:t> spiral-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pattern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unknown</a:t>
            </a:r>
            <a:r>
              <a:rPr lang="de-DE" dirty="0" smtClean="0"/>
              <a:t> finite 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i="1" dirty="0" smtClean="0"/>
              <a:t>k</a:t>
            </a:r>
          </a:p>
          <a:p>
            <a:pPr lvl="1"/>
            <a:r>
              <a:rPr lang="de-DE" dirty="0" err="1" smtClean="0"/>
              <a:t>if</a:t>
            </a:r>
            <a:r>
              <a:rPr lang="de-DE" dirty="0" smtClean="0"/>
              <a:t> agent </a:t>
            </a:r>
            <a:r>
              <a:rPr lang="de-DE" dirty="0" err="1" smtClean="0"/>
              <a:t>knows</a:t>
            </a:r>
            <a:r>
              <a:rPr lang="de-DE" dirty="0" smtClean="0"/>
              <a:t> </a:t>
            </a:r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bound</a:t>
            </a:r>
            <a:r>
              <a:rPr lang="de-DE" dirty="0" smtClean="0"/>
              <a:t> </a:t>
            </a:r>
            <a:r>
              <a:rPr lang="de-DE" i="1" dirty="0" smtClean="0"/>
              <a:t>k‘</a:t>
            </a:r>
            <a:endParaRPr lang="de-DE" dirty="0" smtClean="0"/>
          </a:p>
          <a:p>
            <a:pPr lvl="1">
              <a:buFont typeface="Wingdings"/>
              <a:buChar char="à"/>
            </a:pPr>
            <a:r>
              <a:rPr lang="de-DE" dirty="0" err="1" smtClean="0">
                <a:sym typeface="Wingdings" pitchFamily="2" charset="2"/>
              </a:rPr>
              <a:t>does</a:t>
            </a:r>
            <a:r>
              <a:rPr lang="de-DE" dirty="0" smtClean="0">
                <a:sym typeface="Wingdings" pitchFamily="2" charset="2"/>
              </a:rPr>
              <a:t> not </a:t>
            </a:r>
            <a:r>
              <a:rPr lang="de-DE" dirty="0" err="1" smtClean="0">
                <a:sym typeface="Wingdings" pitchFamily="2" charset="2"/>
              </a:rPr>
              <a:t>visit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points</a:t>
            </a:r>
            <a:r>
              <a:rPr lang="de-DE" dirty="0" smtClean="0">
                <a:sym typeface="Wingdings" pitchFamily="2" charset="2"/>
              </a:rPr>
              <a:t> in </a:t>
            </a:r>
            <a:r>
              <a:rPr lang="de-DE" dirty="0" err="1" smtClean="0">
                <a:sym typeface="Wingdings" pitchFamily="2" charset="2"/>
              </a:rPr>
              <a:t>distance</a:t>
            </a:r>
            <a:r>
              <a:rPr lang="de-DE" dirty="0" smtClean="0">
                <a:sym typeface="Wingdings" pitchFamily="2" charset="2"/>
              </a:rPr>
              <a:t>   </a:t>
            </a:r>
            <a:r>
              <a:rPr lang="de-DE" i="1" dirty="0" smtClean="0">
                <a:sym typeface="Wingdings" pitchFamily="2" charset="2"/>
              </a:rPr>
              <a:t>k</a:t>
            </a:r>
            <a:r>
              <a:rPr lang="de-DE" dirty="0" smtClean="0">
                <a:sym typeface="Wingdings" pitchFamily="2" charset="2"/>
              </a:rPr>
              <a:t>‘ + 1</a:t>
            </a:r>
          </a:p>
          <a:p>
            <a:pPr lvl="1">
              <a:buFont typeface="Wingdings"/>
              <a:buChar char="à"/>
            </a:pPr>
            <a:r>
              <a:rPr lang="de-DE" dirty="0" err="1" smtClean="0">
                <a:sym typeface="Wingdings" pitchFamily="2" charset="2"/>
              </a:rPr>
              <a:t>if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agents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does</a:t>
            </a:r>
            <a:r>
              <a:rPr lang="de-DE" dirty="0" smtClean="0">
                <a:sym typeface="Wingdings" pitchFamily="2" charset="2"/>
              </a:rPr>
              <a:t> not </a:t>
            </a:r>
            <a:r>
              <a:rPr lang="de-DE" dirty="0" err="1" smtClean="0">
                <a:sym typeface="Wingdings" pitchFamily="2" charset="2"/>
              </a:rPr>
              <a:t>know</a:t>
            </a:r>
            <a:r>
              <a:rPr lang="de-DE" dirty="0" smtClean="0">
                <a:sym typeface="Wingdings" pitchFamily="2" charset="2"/>
              </a:rPr>
              <a:t> an </a:t>
            </a:r>
            <a:r>
              <a:rPr lang="de-DE" dirty="0" err="1" smtClean="0">
                <a:sym typeface="Wingdings" pitchFamily="2" charset="2"/>
              </a:rPr>
              <a:t>upper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bound</a:t>
            </a:r>
            <a:r>
              <a:rPr lang="de-DE" dirty="0" smtClean="0">
                <a:sym typeface="Wingdings" pitchFamily="2" charset="2"/>
              </a:rPr>
              <a:t>:</a:t>
            </a:r>
          </a:p>
          <a:p>
            <a:pPr marL="900000" lvl="2" indent="0">
              <a:buNone/>
            </a:pPr>
            <a:r>
              <a:rPr lang="de-DE" dirty="0" smtClean="0">
                <a:sym typeface="Wingdings" pitchFamily="2" charset="2"/>
              </a:rPr>
              <a:t>agent </a:t>
            </a:r>
            <a:r>
              <a:rPr lang="de-DE" dirty="0" err="1" smtClean="0">
                <a:sym typeface="Wingdings" pitchFamily="2" charset="2"/>
              </a:rPr>
              <a:t>has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to</a:t>
            </a:r>
            <a:r>
              <a:rPr lang="de-DE" dirty="0" smtClean="0">
                <a:sym typeface="Wingdings" pitchFamily="2" charset="2"/>
              </a:rPr>
              <a:t> cover </a:t>
            </a:r>
            <a:r>
              <a:rPr lang="de-DE" dirty="0" err="1" smtClean="0">
                <a:sym typeface="Wingdings" pitchFamily="2" charset="2"/>
              </a:rPr>
              <a:t>each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layer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points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same </a:t>
            </a:r>
            <a:r>
              <a:rPr lang="de-DE" dirty="0" err="1" smtClean="0">
                <a:sym typeface="Wingdings" pitchFamily="2" charset="2"/>
              </a:rPr>
              <a:t>distance</a:t>
            </a:r>
            <a:r>
              <a:rPr lang="de-DE" dirty="0" smtClean="0">
                <a:sym typeface="Wingdings" pitchFamily="2" charset="2"/>
              </a:rPr>
              <a:t>, </a:t>
            </a:r>
            <a:r>
              <a:rPr lang="de-DE" dirty="0" err="1" smtClean="0">
                <a:sym typeface="Wingdings" pitchFamily="2" charset="2"/>
              </a:rPr>
              <a:t>before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visiting</a:t>
            </a:r>
            <a:r>
              <a:rPr lang="de-DE" dirty="0" smtClean="0">
                <a:sym typeface="Wingdings" pitchFamily="2" charset="2"/>
              </a:rPr>
              <a:t> a </a:t>
            </a:r>
            <a:r>
              <a:rPr lang="de-DE" dirty="0" err="1" smtClean="0">
                <a:sym typeface="Wingdings" pitchFamily="2" charset="2"/>
              </a:rPr>
              <a:t>point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next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layer</a:t>
            </a:r>
            <a:endParaRPr lang="de-DE" dirty="0" smtClean="0">
              <a:sym typeface="Wingdings" pitchFamily="2" charset="2"/>
            </a:endParaRPr>
          </a:p>
          <a:p>
            <a:pPr marL="499950" lvl="1" indent="0"/>
            <a:r>
              <a:rPr lang="de-DE" dirty="0" smtClean="0">
                <a:sym typeface="Wingdings" pitchFamily="2" charset="2"/>
              </a:rPr>
              <a:t>   </a:t>
            </a:r>
            <a:r>
              <a:rPr lang="de-DE" dirty="0" err="1" smtClean="0">
                <a:sym typeface="Wingdings" pitchFamily="2" charset="2"/>
              </a:rPr>
              <a:t>connection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two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layers</a:t>
            </a:r>
            <a:r>
              <a:rPr lang="de-DE" dirty="0" smtClean="0">
                <a:sym typeface="Wingdings" pitchFamily="2" charset="2"/>
              </a:rPr>
              <a:t>: 1 </a:t>
            </a:r>
            <a:r>
              <a:rPr lang="de-DE" dirty="0" err="1" smtClean="0">
                <a:sym typeface="Wingdings" pitchFamily="2" charset="2"/>
              </a:rPr>
              <a:t>step</a:t>
            </a:r>
            <a:endParaRPr lang="de-DE" dirty="0" smtClean="0">
              <a:sym typeface="Wingdings" pitchFamily="2" charset="2"/>
            </a:endParaRPr>
          </a:p>
          <a:p>
            <a:pPr marL="499950" lvl="1" indent="0">
              <a:buNone/>
            </a:pPr>
            <a:r>
              <a:rPr lang="de-DE" dirty="0" smtClean="0">
                <a:sym typeface="Wingdings" pitchFamily="2" charset="2"/>
              </a:rPr>
              <a:t> </a:t>
            </a:r>
            <a:r>
              <a:rPr lang="de-DE" dirty="0" err="1" smtClean="0">
                <a:sym typeface="Wingdings" pitchFamily="2" charset="2"/>
              </a:rPr>
              <a:t>squared</a:t>
            </a:r>
            <a:r>
              <a:rPr lang="de-DE" dirty="0" smtClean="0">
                <a:sym typeface="Wingdings" pitchFamily="2" charset="2"/>
              </a:rPr>
              <a:t> spiral optimal</a:t>
            </a:r>
          </a:p>
        </p:txBody>
      </p:sp>
      <p:grpSp>
        <p:nvGrpSpPr>
          <p:cNvPr id="4" name="Gruppieren 37"/>
          <p:cNvGrpSpPr/>
          <p:nvPr/>
        </p:nvGrpSpPr>
        <p:grpSpPr>
          <a:xfrm>
            <a:off x="360000" y="6588000"/>
            <a:ext cx="360040" cy="225896"/>
            <a:chOff x="5076056" y="1340768"/>
            <a:chExt cx="360040" cy="225896"/>
          </a:xfrm>
          <a:effectLst>
            <a:glow rad="101600">
              <a:schemeClr val="tx2">
                <a:lumMod val="75000"/>
                <a:alpha val="60000"/>
              </a:schemeClr>
            </a:glow>
          </a:effectLst>
        </p:grpSpPr>
        <p:pic>
          <p:nvPicPr>
            <p:cNvPr id="5" name="Grafik 4" descr="brio_flickr_MichaelEClark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64" y="1340768"/>
              <a:ext cx="216000" cy="21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Textfeld 5"/>
            <p:cNvSpPr txBox="1"/>
            <p:nvPr/>
          </p:nvSpPr>
          <p:spPr>
            <a:xfrm>
              <a:off x="5076056" y="1412776"/>
              <a:ext cx="36004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" dirty="0" err="1" smtClean="0">
                  <a:solidFill>
                    <a:srgbClr val="214478"/>
                  </a:solidFill>
                </a:rPr>
                <a:t>MichaelEClarke</a:t>
              </a:r>
              <a:endParaRPr lang="de-DE" sz="200" dirty="0" smtClean="0">
                <a:solidFill>
                  <a:srgbClr val="214478"/>
                </a:solidFill>
              </a:endParaRPr>
            </a:p>
            <a:p>
              <a:r>
                <a:rPr lang="de-DE" sz="200" dirty="0" smtClean="0">
                  <a:solidFill>
                    <a:srgbClr val="214478"/>
                  </a:solidFill>
                </a:rPr>
                <a:t>@</a:t>
              </a:r>
              <a:r>
                <a:rPr lang="de-DE" sz="200" dirty="0" err="1" smtClean="0">
                  <a:solidFill>
                    <a:srgbClr val="214478"/>
                  </a:solidFill>
                </a:rPr>
                <a:t>flickr</a:t>
              </a:r>
              <a:endParaRPr lang="de-DE" sz="200" dirty="0">
                <a:solidFill>
                  <a:srgbClr val="214478"/>
                </a:solidFill>
              </a:endParaRPr>
            </a:p>
          </p:txBody>
        </p:sp>
      </p:grpSp>
      <p:pic>
        <p:nvPicPr>
          <p:cNvPr id="7" name="Grafik 6" descr="square_spiral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8110" y="2132856"/>
            <a:ext cx="2433836" cy="2448272"/>
          </a:xfrm>
          <a:prstGeom prst="rect">
            <a:avLst/>
          </a:prstGeom>
        </p:spPr>
      </p:pic>
      <p:pic>
        <p:nvPicPr>
          <p:cNvPr id="8" name="Grafik 7" descr="square_spiral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9200" y="2134800"/>
            <a:ext cx="2433566" cy="24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928662" y="2500306"/>
            <a:ext cx="7643866" cy="15001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Theorem:</a:t>
            </a:r>
          </a:p>
          <a:p>
            <a:pPr marL="0">
              <a:buNone/>
            </a:pPr>
            <a:r>
              <a:rPr lang="en-US" dirty="0" smtClean="0">
                <a:solidFill>
                  <a:srgbClr val="C00000"/>
                </a:solidFill>
              </a:rPr>
              <a:t>Even if the agents are allowed to move simultaneously, there is an optimal strategy in which the agents move </a:t>
            </a:r>
            <a:r>
              <a:rPr lang="en-US" dirty="0" err="1" smtClean="0">
                <a:solidFill>
                  <a:srgbClr val="C00000"/>
                </a:solidFill>
              </a:rPr>
              <a:t>alternatingly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One</a:t>
            </a:r>
            <a:r>
              <a:rPr lang="de-DE" dirty="0" smtClean="0"/>
              <a:t>-Dimensional </a:t>
            </a:r>
            <a:r>
              <a:rPr lang="de-DE" dirty="0" err="1" smtClean="0"/>
              <a:t>Agents</a:t>
            </a:r>
            <a:endParaRPr lang="en-US" dirty="0"/>
          </a:p>
        </p:txBody>
      </p:sp>
      <p:grpSp>
        <p:nvGrpSpPr>
          <p:cNvPr id="6" name="Gruppieren 37"/>
          <p:cNvGrpSpPr/>
          <p:nvPr/>
        </p:nvGrpSpPr>
        <p:grpSpPr>
          <a:xfrm>
            <a:off x="360000" y="6588000"/>
            <a:ext cx="360040" cy="225896"/>
            <a:chOff x="5076056" y="1340768"/>
            <a:chExt cx="360040" cy="225896"/>
          </a:xfrm>
          <a:effectLst>
            <a:glow rad="101600">
              <a:schemeClr val="tx2">
                <a:lumMod val="75000"/>
                <a:alpha val="60000"/>
              </a:schemeClr>
            </a:glow>
          </a:effectLst>
        </p:grpSpPr>
        <p:pic>
          <p:nvPicPr>
            <p:cNvPr id="7" name="Grafik 6" descr="brio_flickr_MichaelEClark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64" y="1340768"/>
              <a:ext cx="216000" cy="21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feld 7"/>
            <p:cNvSpPr txBox="1"/>
            <p:nvPr/>
          </p:nvSpPr>
          <p:spPr>
            <a:xfrm>
              <a:off x="5076056" y="1412776"/>
              <a:ext cx="36004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" dirty="0" err="1" smtClean="0">
                  <a:solidFill>
                    <a:srgbClr val="214478"/>
                  </a:solidFill>
                </a:rPr>
                <a:t>MichaelEClarke</a:t>
              </a:r>
              <a:endParaRPr lang="de-DE" sz="200" dirty="0" smtClean="0">
                <a:solidFill>
                  <a:srgbClr val="214478"/>
                </a:solidFill>
              </a:endParaRPr>
            </a:p>
            <a:p>
              <a:r>
                <a:rPr lang="de-DE" sz="200" dirty="0" smtClean="0">
                  <a:solidFill>
                    <a:srgbClr val="214478"/>
                  </a:solidFill>
                </a:rPr>
                <a:t>@</a:t>
              </a:r>
              <a:r>
                <a:rPr lang="de-DE" sz="200" dirty="0" err="1" smtClean="0">
                  <a:solidFill>
                    <a:srgbClr val="214478"/>
                  </a:solidFill>
                </a:rPr>
                <a:t>flickr</a:t>
              </a:r>
              <a:endParaRPr lang="de-DE" sz="200" dirty="0">
                <a:solidFill>
                  <a:srgbClr val="21447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981580" y="2780928"/>
            <a:ext cx="4889108" cy="785813"/>
          </a:xfrm>
        </p:spPr>
        <p:txBody>
          <a:bodyPr>
            <a:noAutofit/>
          </a:bodyPr>
          <a:lstStyle/>
          <a:p>
            <a:pPr>
              <a:lnSpc>
                <a:spcPct val="220000"/>
              </a:lnSpc>
            </a:pPr>
            <a:r>
              <a:rPr lang="de-DE" dirty="0" err="1" smtClean="0"/>
              <a:t>Two</a:t>
            </a:r>
            <a:r>
              <a:rPr lang="de-DE" dirty="0" smtClean="0"/>
              <a:t>-Dimensional  </a:t>
            </a:r>
            <a:r>
              <a:rPr lang="de-DE" dirty="0" err="1" smtClean="0"/>
              <a:t>Agents</a:t>
            </a:r>
            <a:endParaRPr lang="de-DE" dirty="0" smtClean="0"/>
          </a:p>
        </p:txBody>
      </p:sp>
      <p:pic>
        <p:nvPicPr>
          <p:cNvPr id="7" name="Grafik 6" descr="roombatraj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140968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Two</a:t>
            </a:r>
            <a:r>
              <a:rPr lang="de-DE" dirty="0" smtClean="0"/>
              <a:t>-Dimensional </a:t>
            </a:r>
            <a:r>
              <a:rPr lang="de-DE" dirty="0" err="1" smtClean="0"/>
              <a:t>Agents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agent = </a:t>
            </a:r>
            <a:r>
              <a:rPr lang="de-DE" dirty="0" err="1" smtClean="0"/>
              <a:t>disk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radius</a:t>
            </a:r>
            <a:r>
              <a:rPr lang="de-DE" dirty="0" smtClean="0"/>
              <a:t> R</a:t>
            </a:r>
          </a:p>
          <a:p>
            <a:r>
              <a:rPr lang="de-DE" dirty="0" err="1" smtClean="0"/>
              <a:t>curves</a:t>
            </a:r>
            <a:r>
              <a:rPr lang="de-DE" dirty="0" smtClean="0"/>
              <a:t> – </a:t>
            </a:r>
            <a:r>
              <a:rPr lang="de-DE" dirty="0" err="1" smtClean="0"/>
              <a:t>circles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radius</a:t>
            </a:r>
            <a:r>
              <a:rPr lang="de-DE" dirty="0" smtClean="0"/>
              <a:t> r</a:t>
            </a:r>
          </a:p>
          <a:p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: </a:t>
            </a:r>
            <a:r>
              <a:rPr lang="de-DE" dirty="0" err="1" smtClean="0"/>
              <a:t>torus</a:t>
            </a:r>
            <a:endParaRPr lang="de-DE" dirty="0" smtClean="0"/>
          </a:p>
          <a:p>
            <a:r>
              <a:rPr lang="de-DE" dirty="0" smtClean="0"/>
              <a:t>but: infinite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rendezvous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rendezvous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: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2 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(CCs)</a:t>
            </a:r>
          </a:p>
          <a:p>
            <a:r>
              <a:rPr lang="de-DE" dirty="0" err="1" smtClean="0"/>
              <a:t>goal</a:t>
            </a:r>
            <a:r>
              <a:rPr lang="de-DE" dirty="0" smtClean="0"/>
              <a:t>: find a </a:t>
            </a:r>
            <a:r>
              <a:rPr lang="de-DE" dirty="0" err="1" smtClean="0"/>
              <a:t>convex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(in CCs)</a:t>
            </a:r>
          </a:p>
          <a:p>
            <a:pPr lvl="1">
              <a:buFont typeface="Wingdings"/>
              <a:buChar char="à"/>
            </a:pPr>
            <a:r>
              <a:rPr lang="de-DE" dirty="0" err="1" smtClean="0">
                <a:sym typeface="Wingdings" pitchFamily="2" charset="2"/>
              </a:rPr>
              <a:t>inspect</a:t>
            </a:r>
            <a:r>
              <a:rPr lang="de-DE" dirty="0" smtClean="0">
                <a:sym typeface="Wingdings" pitchFamily="2" charset="2"/>
              </a:rPr>
              <a:t> finite </a:t>
            </a:r>
            <a:r>
              <a:rPr lang="de-DE" dirty="0" err="1" smtClean="0">
                <a:sym typeface="Wingdings" pitchFamily="2" charset="2"/>
              </a:rPr>
              <a:t>point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set</a:t>
            </a:r>
            <a:r>
              <a:rPr lang="de-DE" dirty="0" smtClean="0">
                <a:sym typeface="Wingdings" pitchFamily="2" charset="2"/>
              </a:rPr>
              <a:t> on </a:t>
            </a:r>
            <a:r>
              <a:rPr lang="de-DE" dirty="0" err="1" smtClean="0">
                <a:sym typeface="Wingdings" pitchFamily="2" charset="2"/>
              </a:rPr>
              <a:t>grid</a:t>
            </a:r>
            <a:endParaRPr lang="de-DE" dirty="0" smtClean="0">
              <a:sym typeface="Wingdings" pitchFamily="2" charset="2"/>
            </a:endParaRPr>
          </a:p>
          <a:p>
            <a:pPr lvl="1">
              <a:buNone/>
            </a:pPr>
            <a:r>
              <a:rPr lang="de-DE" dirty="0" err="1" smtClean="0">
                <a:sym typeface="Wingdings" pitchFamily="2" charset="2"/>
              </a:rPr>
              <a:t>or</a:t>
            </a:r>
            <a:endParaRPr lang="de-DE" dirty="0" smtClean="0">
              <a:sym typeface="Wingdings" pitchFamily="2" charset="2"/>
            </a:endParaRPr>
          </a:p>
          <a:p>
            <a:pPr lvl="1">
              <a:buNone/>
            </a:pP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move</a:t>
            </a:r>
            <a:r>
              <a:rPr lang="de-DE" dirty="0" smtClean="0">
                <a:sym typeface="Wingdings" pitchFamily="2" charset="2"/>
              </a:rPr>
              <a:t> on </a:t>
            </a:r>
            <a:r>
              <a:rPr lang="de-DE" dirty="0" err="1" smtClean="0">
                <a:sym typeface="Wingdings" pitchFamily="2" charset="2"/>
              </a:rPr>
              <a:t>Archimedean</a:t>
            </a:r>
            <a:r>
              <a:rPr lang="de-DE" dirty="0" smtClean="0">
                <a:sym typeface="Wingdings" pitchFamily="2" charset="2"/>
              </a:rPr>
              <a:t> spiral</a:t>
            </a:r>
            <a:endParaRPr lang="de-DE" dirty="0"/>
          </a:p>
        </p:txBody>
      </p:sp>
      <p:pic>
        <p:nvPicPr>
          <p:cNvPr id="6" name="Grafik 5" descr="roombatraj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" y="6588000"/>
            <a:ext cx="216000" cy="2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2">
                <a:lumMod val="75000"/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Grafik 4" descr="roomb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390" y="1209656"/>
            <a:ext cx="1347367" cy="10800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41902" y="1484784"/>
            <a:ext cx="1152128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350014" y="23395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R</a:t>
            </a:r>
            <a:endParaRPr lang="de-DE" dirty="0">
              <a:solidFill>
                <a:srgbClr val="C00000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926078" y="1124744"/>
            <a:ext cx="1008112" cy="1521460"/>
            <a:chOff x="1763688" y="620688"/>
            <a:chExt cx="1008112" cy="1521460"/>
          </a:xfrm>
        </p:grpSpPr>
        <p:sp>
          <p:nvSpPr>
            <p:cNvPr id="9" name="Ellipse 8"/>
            <p:cNvSpPr>
              <a:spLocks noChangeAspect="1"/>
            </p:cNvSpPr>
            <p:nvPr/>
          </p:nvSpPr>
          <p:spPr>
            <a:xfrm>
              <a:off x="1763688" y="620688"/>
              <a:ext cx="720000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>
              <a:spLocks noChangeAspect="1"/>
            </p:cNvSpPr>
            <p:nvPr/>
          </p:nvSpPr>
          <p:spPr>
            <a:xfrm>
              <a:off x="1916088" y="1124744"/>
              <a:ext cx="720000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506984" y="1772816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214478"/>
                  </a:solidFill>
                </a:rPr>
                <a:t>r</a:t>
              </a:r>
              <a:endParaRPr lang="de-DE" dirty="0">
                <a:solidFill>
                  <a:srgbClr val="214478"/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539752" y="3212976"/>
            <a:ext cx="3816224" cy="2224136"/>
            <a:chOff x="395536" y="3212976"/>
            <a:chExt cx="3816224" cy="2224136"/>
          </a:xfrm>
        </p:grpSpPr>
        <p:pic>
          <p:nvPicPr>
            <p:cNvPr id="14" name="Grafik 13" descr="spots_d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212976"/>
              <a:ext cx="1800000" cy="1000000"/>
            </a:xfrm>
            <a:prstGeom prst="rect">
              <a:avLst/>
            </a:prstGeom>
          </p:spPr>
        </p:pic>
        <p:pic>
          <p:nvPicPr>
            <p:cNvPr id="15" name="Grafik 14" descr="spots_d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1760" y="3212976"/>
              <a:ext cx="1800000" cy="1000000"/>
            </a:xfrm>
            <a:prstGeom prst="rect">
              <a:avLst/>
            </a:prstGeom>
          </p:spPr>
        </p:pic>
        <p:pic>
          <p:nvPicPr>
            <p:cNvPr id="16" name="Grafik 15" descr="spots_d5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536" y="4437112"/>
              <a:ext cx="1800000" cy="1000000"/>
            </a:xfrm>
            <a:prstGeom prst="rect">
              <a:avLst/>
            </a:prstGeom>
          </p:spPr>
        </p:pic>
        <p:pic>
          <p:nvPicPr>
            <p:cNvPr id="17" name="Grafik 16" descr="spots_d6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1760" y="4437112"/>
              <a:ext cx="1800000" cy="1000000"/>
            </a:xfrm>
            <a:prstGeom prst="rect">
              <a:avLst/>
            </a:prstGeom>
          </p:spPr>
        </p:pic>
      </p:grpSp>
      <p:pic>
        <p:nvPicPr>
          <p:cNvPr id="19" name="Grafik 18" descr="torusohnegitt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1944" y="1484784"/>
            <a:ext cx="1340056" cy="509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397892" y="665148"/>
            <a:ext cx="7286676" cy="5572164"/>
          </a:xfrm>
        </p:spPr>
        <p:txBody>
          <a:bodyPr>
            <a:normAutofit fontScale="85000" lnSpcReduction="10000"/>
          </a:bodyPr>
          <a:lstStyle/>
          <a:p>
            <a:pPr marL="0">
              <a:lnSpc>
                <a:spcPct val="220000"/>
              </a:lnSpc>
            </a:pPr>
            <a:r>
              <a:rPr lang="de-DE" b="0" dirty="0" smtClean="0"/>
              <a:t>Motivation – </a:t>
            </a:r>
            <a:r>
              <a:rPr lang="en-US" b="0" dirty="0" smtClean="0"/>
              <a:t>Finding Intersections</a:t>
            </a:r>
            <a:endParaRPr lang="de-DE" b="0" dirty="0" smtClean="0"/>
          </a:p>
          <a:p>
            <a:pPr>
              <a:lnSpc>
                <a:spcPct val="220000"/>
              </a:lnSpc>
            </a:pPr>
            <a:r>
              <a:rPr lang="de-DE" b="0" dirty="0" err="1" smtClean="0"/>
              <a:t>One</a:t>
            </a:r>
            <a:r>
              <a:rPr lang="de-DE" b="0" dirty="0" smtClean="0"/>
              <a:t>-Dimensional  </a:t>
            </a:r>
            <a:r>
              <a:rPr lang="de-DE" b="0" dirty="0" err="1" smtClean="0"/>
              <a:t>Agents</a:t>
            </a:r>
            <a:endParaRPr lang="de-DE" b="0" dirty="0" smtClean="0"/>
          </a:p>
          <a:p>
            <a:pPr lvl="1">
              <a:lnSpc>
                <a:spcPct val="220000"/>
              </a:lnSpc>
            </a:pPr>
            <a:r>
              <a:rPr lang="de-DE" dirty="0" err="1" smtClean="0">
                <a:solidFill>
                  <a:srgbClr val="214478"/>
                </a:solidFill>
              </a:rPr>
              <a:t>No</a:t>
            </a:r>
            <a:r>
              <a:rPr lang="de-DE" dirty="0" smtClean="0">
                <a:solidFill>
                  <a:srgbClr val="214478"/>
                </a:solidFill>
              </a:rPr>
              <a:t> </a:t>
            </a:r>
            <a:r>
              <a:rPr lang="de-DE" dirty="0" err="1" smtClean="0">
                <a:solidFill>
                  <a:srgbClr val="214478"/>
                </a:solidFill>
              </a:rPr>
              <a:t>simultaneous</a:t>
            </a:r>
            <a:r>
              <a:rPr lang="de-DE" dirty="0" smtClean="0">
                <a:solidFill>
                  <a:srgbClr val="214478"/>
                </a:solidFill>
              </a:rPr>
              <a:t> </a:t>
            </a:r>
            <a:r>
              <a:rPr lang="de-DE" dirty="0" err="1" smtClean="0">
                <a:solidFill>
                  <a:srgbClr val="214478"/>
                </a:solidFill>
              </a:rPr>
              <a:t>movement</a:t>
            </a:r>
            <a:endParaRPr lang="de-DE" dirty="0" smtClean="0">
              <a:solidFill>
                <a:srgbClr val="214478"/>
              </a:solidFill>
            </a:endParaRPr>
          </a:p>
          <a:p>
            <a:pPr lvl="1">
              <a:lnSpc>
                <a:spcPct val="220000"/>
              </a:lnSpc>
            </a:pPr>
            <a:r>
              <a:rPr lang="de-DE" b="0" dirty="0" err="1" smtClean="0">
                <a:solidFill>
                  <a:srgbClr val="214478"/>
                </a:solidFill>
              </a:rPr>
              <a:t>Simultaneous</a:t>
            </a:r>
            <a:r>
              <a:rPr lang="de-DE" b="0" dirty="0" smtClean="0">
                <a:solidFill>
                  <a:srgbClr val="214478"/>
                </a:solidFill>
              </a:rPr>
              <a:t> </a:t>
            </a:r>
            <a:r>
              <a:rPr lang="de-DE" b="0" dirty="0" err="1" smtClean="0">
                <a:solidFill>
                  <a:srgbClr val="214478"/>
                </a:solidFill>
              </a:rPr>
              <a:t>movement</a:t>
            </a:r>
            <a:endParaRPr lang="de-DE" b="0" dirty="0" smtClean="0">
              <a:solidFill>
                <a:srgbClr val="214478"/>
              </a:solidFill>
            </a:endParaRPr>
          </a:p>
          <a:p>
            <a:pPr>
              <a:lnSpc>
                <a:spcPct val="220000"/>
              </a:lnSpc>
            </a:pPr>
            <a:r>
              <a:rPr lang="de-DE" b="0" dirty="0" err="1" smtClean="0"/>
              <a:t>Two</a:t>
            </a:r>
            <a:r>
              <a:rPr lang="de-DE" b="0" dirty="0" smtClean="0"/>
              <a:t>-Dimensional </a:t>
            </a:r>
            <a:r>
              <a:rPr lang="de-DE" b="0" dirty="0" err="1" smtClean="0"/>
              <a:t>Agents</a:t>
            </a:r>
            <a:endParaRPr lang="de-DE" b="0" dirty="0" smtClean="0"/>
          </a:p>
          <a:p>
            <a:pPr>
              <a:lnSpc>
                <a:spcPct val="220000"/>
              </a:lnSpc>
            </a:pPr>
            <a:r>
              <a:rPr lang="de-DE" b="0" dirty="0" smtClean="0"/>
              <a:t>Outlook</a:t>
            </a:r>
          </a:p>
          <a:p>
            <a:pPr>
              <a:lnSpc>
                <a:spcPct val="220000"/>
              </a:lnSpc>
            </a:pPr>
            <a:endParaRPr lang="de-DE" dirty="0"/>
          </a:p>
        </p:txBody>
      </p:sp>
      <p:grpSp>
        <p:nvGrpSpPr>
          <p:cNvPr id="2" name="Gruppieren 4"/>
          <p:cNvGrpSpPr/>
          <p:nvPr/>
        </p:nvGrpSpPr>
        <p:grpSpPr>
          <a:xfrm>
            <a:off x="-1214478" y="1785926"/>
            <a:ext cx="532800" cy="534934"/>
            <a:chOff x="4071934" y="2926800"/>
            <a:chExt cx="532800" cy="534934"/>
          </a:xfrm>
        </p:grpSpPr>
        <p:pic>
          <p:nvPicPr>
            <p:cNvPr id="6" name="Grafik 5" descr="rob_scanray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1934" y="2926800"/>
              <a:ext cx="532800" cy="532800"/>
            </a:xfrm>
            <a:prstGeom prst="rect">
              <a:avLst/>
            </a:prstGeom>
            <a:ln>
              <a:solidFill>
                <a:schemeClr val="tx1"/>
              </a:solidFill>
              <a:miter lim="800000"/>
            </a:ln>
          </p:spPr>
        </p:pic>
        <p:sp>
          <p:nvSpPr>
            <p:cNvPr id="7" name="Rechteck 6"/>
            <p:cNvSpPr>
              <a:spLocks/>
            </p:cNvSpPr>
            <p:nvPr/>
          </p:nvSpPr>
          <p:spPr>
            <a:xfrm>
              <a:off x="4071934" y="2928934"/>
              <a:ext cx="532800" cy="532800"/>
            </a:xfrm>
            <a:prstGeom prst="rect">
              <a:avLst/>
            </a:prstGeom>
            <a:noFill/>
            <a:ln w="38100"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7"/>
          <p:cNvGrpSpPr/>
          <p:nvPr/>
        </p:nvGrpSpPr>
        <p:grpSpPr>
          <a:xfrm>
            <a:off x="-1214478" y="3441926"/>
            <a:ext cx="532800" cy="532800"/>
            <a:chOff x="3286116" y="4286256"/>
            <a:chExt cx="532800" cy="532800"/>
          </a:xfrm>
        </p:grpSpPr>
        <p:pic>
          <p:nvPicPr>
            <p:cNvPr id="9" name="Grafik 8" descr="scans_pol_v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6116" y="4286256"/>
              <a:ext cx="532800" cy="532800"/>
            </a:xfrm>
            <a:prstGeom prst="rect">
              <a:avLst/>
            </a:prstGeom>
            <a:ln>
              <a:solidFill>
                <a:schemeClr val="tx1"/>
              </a:solidFill>
              <a:miter lim="800000"/>
            </a:ln>
          </p:spPr>
        </p:pic>
        <p:sp>
          <p:nvSpPr>
            <p:cNvPr id="10" name="Rechteck 9"/>
            <p:cNvSpPr>
              <a:spLocks/>
            </p:cNvSpPr>
            <p:nvPr/>
          </p:nvSpPr>
          <p:spPr>
            <a:xfrm>
              <a:off x="3286116" y="4286256"/>
              <a:ext cx="532800" cy="532800"/>
            </a:xfrm>
            <a:prstGeom prst="rect">
              <a:avLst/>
            </a:prstGeom>
            <a:noFill/>
            <a:ln w="38100"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10"/>
          <p:cNvGrpSpPr/>
          <p:nvPr/>
        </p:nvGrpSpPr>
        <p:grpSpPr>
          <a:xfrm>
            <a:off x="-1214478" y="4252496"/>
            <a:ext cx="532800" cy="532800"/>
            <a:chOff x="4643438" y="4071942"/>
            <a:chExt cx="532800" cy="532800"/>
          </a:xfrm>
        </p:grpSpPr>
        <p:pic>
          <p:nvPicPr>
            <p:cNvPr id="12" name="Grafik 11" descr="Laterne buntIV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3438" y="4071942"/>
              <a:ext cx="532800" cy="532800"/>
            </a:xfrm>
            <a:prstGeom prst="rect">
              <a:avLst/>
            </a:prstGeom>
          </p:spPr>
        </p:pic>
        <p:sp>
          <p:nvSpPr>
            <p:cNvPr id="13" name="Rechteck 12"/>
            <p:cNvSpPr>
              <a:spLocks/>
            </p:cNvSpPr>
            <p:nvPr/>
          </p:nvSpPr>
          <p:spPr>
            <a:xfrm>
              <a:off x="4643438" y="4071942"/>
              <a:ext cx="532800" cy="532800"/>
            </a:xfrm>
            <a:prstGeom prst="rect">
              <a:avLst/>
            </a:prstGeom>
            <a:noFill/>
            <a:ln w="38100"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13"/>
          <p:cNvGrpSpPr/>
          <p:nvPr/>
        </p:nvGrpSpPr>
        <p:grpSpPr>
          <a:xfrm>
            <a:off x="-1214478" y="2613926"/>
            <a:ext cx="532801" cy="532801"/>
            <a:chOff x="2214545" y="2786057"/>
            <a:chExt cx="532801" cy="532801"/>
          </a:xfrm>
        </p:grpSpPr>
        <p:pic>
          <p:nvPicPr>
            <p:cNvPr id="15" name="Grafik 14" descr="clause_true_v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4545" y="2786057"/>
              <a:ext cx="532800" cy="532800"/>
            </a:xfrm>
            <a:prstGeom prst="rect">
              <a:avLst/>
            </a:prstGeom>
            <a:ln>
              <a:solidFill>
                <a:schemeClr val="tx1"/>
              </a:solidFill>
              <a:miter lim="800000"/>
            </a:ln>
          </p:spPr>
        </p:pic>
        <p:sp>
          <p:nvSpPr>
            <p:cNvPr id="16" name="Rechteck 15"/>
            <p:cNvSpPr>
              <a:spLocks/>
            </p:cNvSpPr>
            <p:nvPr/>
          </p:nvSpPr>
          <p:spPr>
            <a:xfrm>
              <a:off x="2214546" y="2786058"/>
              <a:ext cx="532800" cy="532800"/>
            </a:xfrm>
            <a:prstGeom prst="rect">
              <a:avLst/>
            </a:prstGeom>
            <a:noFill/>
            <a:ln w="38100"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1577384" y="858372"/>
            <a:ext cx="1008112" cy="5328512"/>
            <a:chOff x="1577384" y="858372"/>
            <a:chExt cx="1008112" cy="5328512"/>
          </a:xfrm>
        </p:grpSpPr>
        <p:pic>
          <p:nvPicPr>
            <p:cNvPr id="44" name="Grafik 43" descr="roombasimdunkeln_klei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8912" y="5466884"/>
              <a:ext cx="720000" cy="72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8" name="Gruppieren 36"/>
            <p:cNvGrpSpPr/>
            <p:nvPr/>
          </p:nvGrpSpPr>
          <p:grpSpPr>
            <a:xfrm>
              <a:off x="1577384" y="1866484"/>
              <a:ext cx="1008112" cy="770602"/>
              <a:chOff x="5076056" y="1340768"/>
              <a:chExt cx="1008112" cy="770602"/>
            </a:xfrm>
          </p:grpSpPr>
          <p:pic>
            <p:nvPicPr>
              <p:cNvPr id="42" name="Grafik 41" descr="brio_flickr_MichaelEClarke.jpg"/>
              <p:cNvPicPr>
                <a:picLocks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148064" y="1340768"/>
                <a:ext cx="720000" cy="720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43" name="Textfeld 42"/>
              <p:cNvSpPr txBox="1"/>
              <p:nvPr/>
            </p:nvSpPr>
            <p:spPr>
              <a:xfrm>
                <a:off x="5076056" y="1772816"/>
                <a:ext cx="1008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dirty="0" err="1" smtClean="0">
                    <a:solidFill>
                      <a:srgbClr val="214478"/>
                    </a:solidFill>
                  </a:rPr>
                  <a:t>MichaelEClarke</a:t>
                </a:r>
                <a:endParaRPr lang="de-DE" sz="800" dirty="0" smtClean="0">
                  <a:solidFill>
                    <a:srgbClr val="214478"/>
                  </a:solidFill>
                </a:endParaRPr>
              </a:p>
              <a:p>
                <a:r>
                  <a:rPr lang="de-DE" sz="800" dirty="0" smtClean="0">
                    <a:solidFill>
                      <a:srgbClr val="214478"/>
                    </a:solidFill>
                  </a:rPr>
                  <a:t>@</a:t>
                </a:r>
                <a:r>
                  <a:rPr lang="de-DE" sz="800" dirty="0" err="1" smtClean="0">
                    <a:solidFill>
                      <a:srgbClr val="214478"/>
                    </a:solidFill>
                  </a:rPr>
                  <a:t>flickr</a:t>
                </a:r>
                <a:endParaRPr lang="de-DE" sz="800" dirty="0">
                  <a:solidFill>
                    <a:srgbClr val="214478"/>
                  </a:solidFill>
                </a:endParaRPr>
              </a:p>
            </p:txBody>
          </p:sp>
        </p:grpSp>
        <p:pic>
          <p:nvPicPr>
            <p:cNvPr id="38" name="Grafik 37" descr="roombatraj.png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9384" y="4458852"/>
              <a:ext cx="720000" cy="72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6" name="Grafik 35" descr="roombastapelI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9384" y="858372"/>
              <a:ext cx="720000" cy="72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Two</a:t>
            </a:r>
            <a:r>
              <a:rPr lang="de-DE" dirty="0" smtClean="0"/>
              <a:t>-Dimensional </a:t>
            </a:r>
            <a:r>
              <a:rPr lang="de-DE" dirty="0" err="1" smtClean="0"/>
              <a:t>Agents</a:t>
            </a:r>
            <a:endParaRPr lang="de-DE" dirty="0"/>
          </a:p>
        </p:txBody>
      </p:sp>
      <p:pic>
        <p:nvPicPr>
          <p:cNvPr id="6" name="Grafik 5" descr="roombatraj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" y="6588000"/>
            <a:ext cx="216000" cy="2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2">
                <a:lumMod val="75000"/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2" name="Grafik 11" descr="lemma6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0053" y="548680"/>
            <a:ext cx="4420219" cy="2984608"/>
          </a:xfrm>
          <a:prstGeom prst="rect">
            <a:avLst/>
          </a:prstGeom>
        </p:spPr>
      </p:pic>
      <p:pic>
        <p:nvPicPr>
          <p:cNvPr id="13" name="Grafik 12" descr="lemma6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0053" y="547200"/>
            <a:ext cx="4420219" cy="2984608"/>
          </a:xfrm>
          <a:prstGeom prst="rect">
            <a:avLst/>
          </a:prstGeom>
        </p:spPr>
      </p:pic>
      <p:pic>
        <p:nvPicPr>
          <p:cNvPr id="14" name="Grafik 13" descr="lemma6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0053" y="547200"/>
            <a:ext cx="4420219" cy="2984608"/>
          </a:xfrm>
          <a:prstGeom prst="rect">
            <a:avLst/>
          </a:prstGeom>
        </p:spPr>
      </p:pic>
      <p:pic>
        <p:nvPicPr>
          <p:cNvPr id="15" name="Grafik 14" descr="lemma6_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0053" y="547200"/>
            <a:ext cx="4420219" cy="2984608"/>
          </a:xfrm>
          <a:prstGeom prst="rect">
            <a:avLst/>
          </a:prstGeom>
        </p:spPr>
      </p:pic>
      <p:pic>
        <p:nvPicPr>
          <p:cNvPr id="16" name="Grafik 15" descr="lemma6_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00053" y="547200"/>
            <a:ext cx="4420219" cy="2984608"/>
          </a:xfrm>
          <a:prstGeom prst="rect">
            <a:avLst/>
          </a:prstGeom>
        </p:spPr>
      </p:pic>
      <p:pic>
        <p:nvPicPr>
          <p:cNvPr id="17" name="Grafik 16" descr="lemma6_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00053" y="547200"/>
            <a:ext cx="4420219" cy="2984608"/>
          </a:xfrm>
          <a:prstGeom prst="rect">
            <a:avLst/>
          </a:prstGeom>
        </p:spPr>
      </p:pic>
      <p:pic>
        <p:nvPicPr>
          <p:cNvPr id="18" name="Grafik 17" descr="lemma6f2_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55832" y="3650924"/>
            <a:ext cx="4308661" cy="2730404"/>
          </a:xfrm>
          <a:prstGeom prst="rect">
            <a:avLst/>
          </a:prstGeom>
        </p:spPr>
      </p:pic>
      <p:pic>
        <p:nvPicPr>
          <p:cNvPr id="19" name="Grafik 18" descr="lemma6f2_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55832" y="3650400"/>
            <a:ext cx="4308661" cy="2730404"/>
          </a:xfrm>
          <a:prstGeom prst="rect">
            <a:avLst/>
          </a:prstGeom>
        </p:spPr>
      </p:pic>
      <p:pic>
        <p:nvPicPr>
          <p:cNvPr id="20" name="Grafik 19" descr="lemma6f2_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55832" y="3650400"/>
            <a:ext cx="4308661" cy="2730404"/>
          </a:xfrm>
          <a:prstGeom prst="rect">
            <a:avLst/>
          </a:prstGeom>
        </p:spPr>
      </p:pic>
      <p:pic>
        <p:nvPicPr>
          <p:cNvPr id="21" name="Grafik 20" descr="lemma6f2_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55832" y="3650400"/>
            <a:ext cx="4308661" cy="2730404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489683" y="24928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214478"/>
                </a:solidFill>
              </a:rPr>
              <a:t>Case 1: |</a:t>
            </a:r>
            <a:r>
              <a:rPr lang="de-DE" dirty="0" err="1" smtClean="0">
                <a:solidFill>
                  <a:srgbClr val="214478"/>
                </a:solidFill>
              </a:rPr>
              <a:t>p</a:t>
            </a:r>
            <a:r>
              <a:rPr lang="de-DE" baseline="-25000" dirty="0" err="1" smtClean="0">
                <a:solidFill>
                  <a:srgbClr val="214478"/>
                </a:solidFill>
              </a:rPr>
              <a:t>a</a:t>
            </a:r>
            <a:r>
              <a:rPr lang="de-DE" dirty="0" err="1" smtClean="0">
                <a:solidFill>
                  <a:srgbClr val="214478"/>
                </a:solidFill>
              </a:rPr>
              <a:t>q</a:t>
            </a:r>
            <a:r>
              <a:rPr lang="de-DE" baseline="-25000" dirty="0" err="1" smtClean="0">
                <a:solidFill>
                  <a:srgbClr val="214478"/>
                </a:solidFill>
              </a:rPr>
              <a:t>b</a:t>
            </a:r>
            <a:r>
              <a:rPr lang="de-DE" dirty="0" smtClean="0">
                <a:solidFill>
                  <a:srgbClr val="214478"/>
                </a:solidFill>
              </a:rPr>
              <a:t>| ≤ 2R</a:t>
            </a:r>
            <a:endParaRPr lang="de-DE" dirty="0">
              <a:solidFill>
                <a:srgbClr val="214478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67544" y="39957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214478"/>
                </a:solidFill>
              </a:rPr>
              <a:t>Case 2: |</a:t>
            </a:r>
            <a:r>
              <a:rPr lang="de-DE" dirty="0" err="1" smtClean="0">
                <a:solidFill>
                  <a:srgbClr val="214478"/>
                </a:solidFill>
              </a:rPr>
              <a:t>p</a:t>
            </a:r>
            <a:r>
              <a:rPr lang="de-DE" baseline="-25000" dirty="0" err="1" smtClean="0">
                <a:solidFill>
                  <a:srgbClr val="214478"/>
                </a:solidFill>
              </a:rPr>
              <a:t>a</a:t>
            </a:r>
            <a:r>
              <a:rPr lang="de-DE" dirty="0" err="1" smtClean="0">
                <a:solidFill>
                  <a:srgbClr val="214478"/>
                </a:solidFill>
              </a:rPr>
              <a:t>q</a:t>
            </a:r>
            <a:r>
              <a:rPr lang="de-DE" baseline="-25000" dirty="0" err="1" smtClean="0">
                <a:solidFill>
                  <a:srgbClr val="214478"/>
                </a:solidFill>
              </a:rPr>
              <a:t>b</a:t>
            </a:r>
            <a:r>
              <a:rPr lang="de-DE" dirty="0" smtClean="0">
                <a:solidFill>
                  <a:srgbClr val="214478"/>
                </a:solidFill>
              </a:rPr>
              <a:t>| &gt; 2R</a:t>
            </a:r>
            <a:endParaRPr lang="de-DE" dirty="0">
              <a:solidFill>
                <a:srgbClr val="2144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928662" y="2852936"/>
            <a:ext cx="7643866" cy="150019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dirty="0" smtClean="0">
                <a:solidFill>
                  <a:srgbClr val="C00000"/>
                </a:solidFill>
              </a:rPr>
              <a:t>In the search space there is a square of size at least 2R x 2R such that all points inside the square are rendezvous points.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Two</a:t>
            </a:r>
            <a:r>
              <a:rPr lang="de-DE" dirty="0" smtClean="0"/>
              <a:t>-Dimensional </a:t>
            </a:r>
            <a:r>
              <a:rPr lang="de-DE" dirty="0" err="1" smtClean="0"/>
              <a:t>Agents</a:t>
            </a:r>
            <a:endParaRPr lang="en-US" dirty="0"/>
          </a:p>
        </p:txBody>
      </p:sp>
      <p:pic>
        <p:nvPicPr>
          <p:cNvPr id="19" name="Grafik 18" descr="roombatraj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" y="6588000"/>
            <a:ext cx="216000" cy="2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2">
                <a:lumMod val="75000"/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572132" cy="100010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</a:p>
          <a:p>
            <a:endParaRPr lang="de-DE" dirty="0"/>
          </a:p>
        </p:txBody>
      </p:sp>
      <p:pic>
        <p:nvPicPr>
          <p:cNvPr id="8" name="Grafik 7" descr="roombasimdunkeln_kl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071810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2336714" y="4005064"/>
            <a:ext cx="8643998" cy="2121099"/>
          </a:xfrm>
        </p:spPr>
        <p:txBody>
          <a:bodyPr/>
          <a:lstStyle/>
          <a:p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geometric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Outlook</a:t>
            </a:r>
            <a:endParaRPr lang="de-DE" dirty="0"/>
          </a:p>
        </p:txBody>
      </p:sp>
      <p:pic>
        <p:nvPicPr>
          <p:cNvPr id="6" name="Grafik 5" descr="roombasimdunkeln_kl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6588000"/>
            <a:ext cx="216000" cy="2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2">
                <a:lumMod val="75000"/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899592" y="1873632"/>
          <a:ext cx="74168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6"/>
                <a:gridCol w="1854206"/>
                <a:gridCol w="1854206"/>
                <a:gridCol w="1854206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C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214478"/>
                          </a:solidFill>
                        </a:rPr>
                        <a:t>infinite/infinite</a:t>
                      </a:r>
                      <a:endParaRPr lang="de-DE" b="0" dirty="0">
                        <a:solidFill>
                          <a:srgbClr val="21447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C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214478"/>
                          </a:solidFill>
                        </a:rPr>
                        <a:t>infinite/finite</a:t>
                      </a:r>
                      <a:endParaRPr lang="de-DE" b="0" dirty="0">
                        <a:solidFill>
                          <a:srgbClr val="214478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C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rgbClr val="214478"/>
                          </a:solidFill>
                        </a:rPr>
                        <a:t>finite/finite</a:t>
                      </a:r>
                      <a:endParaRPr lang="de-DE" b="0" dirty="0">
                        <a:solidFill>
                          <a:srgbClr val="214478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C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214478"/>
                          </a:solidFill>
                        </a:rPr>
                        <a:t>open/open</a:t>
                      </a:r>
                      <a:endParaRPr lang="de-DE" dirty="0">
                        <a:solidFill>
                          <a:srgbClr val="214478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3ACC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214478"/>
                          </a:solidFill>
                        </a:rPr>
                        <a:t>open/</a:t>
                      </a:r>
                      <a:r>
                        <a:rPr lang="de-DE" dirty="0" err="1" smtClean="0">
                          <a:solidFill>
                            <a:srgbClr val="214478"/>
                          </a:solidFill>
                        </a:rPr>
                        <a:t>closed</a:t>
                      </a:r>
                      <a:endParaRPr lang="de-DE" dirty="0">
                        <a:solidFill>
                          <a:srgbClr val="214478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3ACC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214478"/>
                          </a:solidFill>
                        </a:rPr>
                        <a:t>closed</a:t>
                      </a:r>
                      <a:r>
                        <a:rPr lang="de-DE" dirty="0" smtClean="0">
                          <a:solidFill>
                            <a:srgbClr val="214478"/>
                          </a:solidFill>
                        </a:rPr>
                        <a:t>/</a:t>
                      </a:r>
                      <a:r>
                        <a:rPr lang="de-DE" dirty="0" err="1" smtClean="0">
                          <a:solidFill>
                            <a:srgbClr val="214478"/>
                          </a:solidFill>
                        </a:rPr>
                        <a:t>closed</a:t>
                      </a:r>
                      <a:endParaRPr lang="de-DE" dirty="0">
                        <a:solidFill>
                          <a:srgbClr val="214478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3ACC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7092280" y="29695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C00000"/>
                </a:solidFill>
              </a:rPr>
              <a:t>today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44008" y="26094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C00000"/>
                </a:solidFill>
              </a:rPr>
              <a:t>variants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strategies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presented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today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Christiane\AppData\Local\Microsoft\Windows\Temporary Internet Files\Content.IE5\IYGOPLZB\MC9004346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321456"/>
            <a:ext cx="290019" cy="266898"/>
          </a:xfrm>
          <a:prstGeom prst="rect">
            <a:avLst/>
          </a:prstGeom>
          <a:noFill/>
        </p:spPr>
      </p:pic>
      <p:pic>
        <p:nvPicPr>
          <p:cNvPr id="16" name="Picture 3" descr="C:\Users\Christiane\AppData\Local\Microsoft\Windows\Temporary Internet Files\Content.IE5\IYGOPLZB\MC9004346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4309" y="2321456"/>
            <a:ext cx="290019" cy="266898"/>
          </a:xfrm>
          <a:prstGeom prst="rect">
            <a:avLst/>
          </a:prstGeom>
          <a:noFill/>
        </p:spPr>
      </p:pic>
      <p:sp>
        <p:nvSpPr>
          <p:cNvPr id="17" name="Textfeld 16"/>
          <p:cNvSpPr txBox="1"/>
          <p:nvPr/>
        </p:nvSpPr>
        <p:spPr>
          <a:xfrm>
            <a:off x="2771800" y="22494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C00000"/>
                </a:solidFill>
              </a:rPr>
              <a:t>Baeza</a:t>
            </a:r>
            <a:r>
              <a:rPr lang="de-DE" dirty="0" smtClean="0">
                <a:solidFill>
                  <a:srgbClr val="C00000"/>
                </a:solidFill>
              </a:rPr>
              <a:t>-Yates et al.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428992" y="3071815"/>
            <a:ext cx="2071676" cy="571499"/>
          </a:xfrm>
          <a:ln w="19050">
            <a:solidFill>
              <a:srgbClr val="214478"/>
            </a:solidFill>
          </a:ln>
        </p:spPr>
        <p:txBody>
          <a:bodyPr>
            <a:normAutofit lnSpcReduction="10000"/>
          </a:bodyPr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35496" y="2348880"/>
            <a:ext cx="3600400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9499" y="1988840"/>
            <a:ext cx="898245" cy="7200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flipV="1">
            <a:off x="1187624" y="2924944"/>
            <a:ext cx="3600400" cy="21602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1627" y="4653136"/>
            <a:ext cx="898245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repeatCount="indefinite" ac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0.00023 C 0.10834 0.00023 0.19688 0.03214 0.19688 0.0733 C 0.19688 0.11353 0.10834 0.14682 -4.44444E-6 0.14682 C -0.10868 0.14682 -0.19687 0.11353 -0.19687 0.0733 C -0.19687 0.03214 -0.10868 0.00023 -4.44444E-6 0.00023 Z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0.01063 C 0.10834 0.01063 0.19688 -0.05827 0.19688 -0.14659 C 0.19688 -0.23283 0.10834 -0.30428 -4.16667E-6 -0.30428 C -0.10868 -0.30428 -0.19687 -0.23283 -0.19687 -0.14659 C -0.19687 -0.05827 -0.10868 0.01063 -4.16667E-6 0.01063 Z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484784"/>
            <a:ext cx="898245" cy="720000"/>
          </a:xfrm>
          <a:prstGeom prst="rect">
            <a:avLst/>
          </a:prstGeom>
        </p:spPr>
      </p:pic>
      <p:pic>
        <p:nvPicPr>
          <p:cNvPr id="5" name="Grafik 4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924944"/>
            <a:ext cx="898245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9306E-6 L 0.06146 -0.1493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467544" y="3501008"/>
            <a:ext cx="360040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143248"/>
            <a:ext cx="898245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48555E-6 C 0.10834 2.48555E-6 0.19688 0.01595 0.19688 0.03653 C 0.19688 0.05664 0.10834 0.07329 -4.44444E-6 0.07329 C -0.10868 0.07329 -0.19687 0.05664 -0.19687 0.03653 C -0.19687 0.01595 -0.10868 2.48555E-6 -4.44444E-6 2.48555E-6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397892" y="665148"/>
            <a:ext cx="7286676" cy="5572164"/>
          </a:xfrm>
        </p:spPr>
        <p:txBody>
          <a:bodyPr>
            <a:normAutofit fontScale="85000" lnSpcReduction="10000"/>
          </a:bodyPr>
          <a:lstStyle/>
          <a:p>
            <a:pPr marL="0">
              <a:lnSpc>
                <a:spcPct val="220000"/>
              </a:lnSpc>
            </a:pPr>
            <a:r>
              <a:rPr lang="de-DE" b="0" dirty="0" smtClean="0"/>
              <a:t>Motivation – </a:t>
            </a:r>
            <a:r>
              <a:rPr lang="en-US" b="0" dirty="0" smtClean="0"/>
              <a:t>Finding Intersections</a:t>
            </a:r>
            <a:endParaRPr lang="de-DE" b="0" dirty="0" smtClean="0"/>
          </a:p>
          <a:p>
            <a:pPr>
              <a:lnSpc>
                <a:spcPct val="220000"/>
              </a:lnSpc>
            </a:pPr>
            <a:r>
              <a:rPr lang="de-DE" b="0" dirty="0" err="1" smtClean="0"/>
              <a:t>One</a:t>
            </a:r>
            <a:r>
              <a:rPr lang="de-DE" b="0" dirty="0" smtClean="0"/>
              <a:t>-Dimensional  </a:t>
            </a:r>
            <a:r>
              <a:rPr lang="de-DE" b="0" dirty="0" err="1" smtClean="0"/>
              <a:t>Agents</a:t>
            </a:r>
            <a:endParaRPr lang="de-DE" b="0" dirty="0" smtClean="0"/>
          </a:p>
          <a:p>
            <a:pPr lvl="1">
              <a:lnSpc>
                <a:spcPct val="220000"/>
              </a:lnSpc>
            </a:pPr>
            <a:r>
              <a:rPr lang="de-DE" dirty="0" err="1" smtClean="0">
                <a:solidFill>
                  <a:srgbClr val="214478"/>
                </a:solidFill>
              </a:rPr>
              <a:t>No</a:t>
            </a:r>
            <a:r>
              <a:rPr lang="de-DE" dirty="0" smtClean="0">
                <a:solidFill>
                  <a:srgbClr val="214478"/>
                </a:solidFill>
              </a:rPr>
              <a:t> </a:t>
            </a:r>
            <a:r>
              <a:rPr lang="de-DE" dirty="0" err="1" smtClean="0">
                <a:solidFill>
                  <a:srgbClr val="214478"/>
                </a:solidFill>
              </a:rPr>
              <a:t>simultaneous</a:t>
            </a:r>
            <a:r>
              <a:rPr lang="de-DE" dirty="0" smtClean="0">
                <a:solidFill>
                  <a:srgbClr val="214478"/>
                </a:solidFill>
              </a:rPr>
              <a:t> </a:t>
            </a:r>
            <a:r>
              <a:rPr lang="de-DE" dirty="0" err="1" smtClean="0">
                <a:solidFill>
                  <a:srgbClr val="214478"/>
                </a:solidFill>
              </a:rPr>
              <a:t>movement</a:t>
            </a:r>
            <a:endParaRPr lang="de-DE" dirty="0" smtClean="0">
              <a:solidFill>
                <a:srgbClr val="214478"/>
              </a:solidFill>
            </a:endParaRPr>
          </a:p>
          <a:p>
            <a:pPr lvl="1">
              <a:lnSpc>
                <a:spcPct val="220000"/>
              </a:lnSpc>
            </a:pPr>
            <a:r>
              <a:rPr lang="de-DE" b="0" dirty="0" err="1" smtClean="0">
                <a:solidFill>
                  <a:srgbClr val="214478"/>
                </a:solidFill>
              </a:rPr>
              <a:t>Simultaneous</a:t>
            </a:r>
            <a:r>
              <a:rPr lang="de-DE" b="0" dirty="0" smtClean="0">
                <a:solidFill>
                  <a:srgbClr val="214478"/>
                </a:solidFill>
              </a:rPr>
              <a:t> </a:t>
            </a:r>
            <a:r>
              <a:rPr lang="de-DE" b="0" dirty="0" err="1" smtClean="0">
                <a:solidFill>
                  <a:srgbClr val="214478"/>
                </a:solidFill>
              </a:rPr>
              <a:t>movement</a:t>
            </a:r>
            <a:endParaRPr lang="de-DE" b="0" dirty="0" smtClean="0">
              <a:solidFill>
                <a:srgbClr val="214478"/>
              </a:solidFill>
            </a:endParaRPr>
          </a:p>
          <a:p>
            <a:pPr>
              <a:lnSpc>
                <a:spcPct val="220000"/>
              </a:lnSpc>
            </a:pPr>
            <a:r>
              <a:rPr lang="de-DE" b="0" dirty="0" err="1" smtClean="0"/>
              <a:t>Two</a:t>
            </a:r>
            <a:r>
              <a:rPr lang="de-DE" b="0" dirty="0" smtClean="0"/>
              <a:t>-Dimensional </a:t>
            </a:r>
            <a:r>
              <a:rPr lang="de-DE" b="0" dirty="0" err="1" smtClean="0"/>
              <a:t>Agents</a:t>
            </a:r>
            <a:endParaRPr lang="de-DE" b="0" dirty="0" smtClean="0"/>
          </a:p>
          <a:p>
            <a:pPr>
              <a:lnSpc>
                <a:spcPct val="220000"/>
              </a:lnSpc>
            </a:pPr>
            <a:r>
              <a:rPr lang="de-DE" b="0" dirty="0" smtClean="0"/>
              <a:t>Outlook</a:t>
            </a:r>
          </a:p>
          <a:p>
            <a:pPr>
              <a:lnSpc>
                <a:spcPct val="220000"/>
              </a:lnSpc>
            </a:pP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-1214478" y="1785926"/>
            <a:ext cx="532800" cy="534934"/>
            <a:chOff x="4071934" y="2926800"/>
            <a:chExt cx="532800" cy="534934"/>
          </a:xfrm>
        </p:grpSpPr>
        <p:pic>
          <p:nvPicPr>
            <p:cNvPr id="6" name="Grafik 5" descr="rob_scanray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1934" y="2926800"/>
              <a:ext cx="532800" cy="532800"/>
            </a:xfrm>
            <a:prstGeom prst="rect">
              <a:avLst/>
            </a:prstGeom>
            <a:ln>
              <a:solidFill>
                <a:schemeClr val="tx1"/>
              </a:solidFill>
              <a:miter lim="800000"/>
            </a:ln>
          </p:spPr>
        </p:pic>
        <p:sp>
          <p:nvSpPr>
            <p:cNvPr id="7" name="Rechteck 6"/>
            <p:cNvSpPr>
              <a:spLocks/>
            </p:cNvSpPr>
            <p:nvPr/>
          </p:nvSpPr>
          <p:spPr>
            <a:xfrm>
              <a:off x="4071934" y="2928934"/>
              <a:ext cx="532800" cy="532800"/>
            </a:xfrm>
            <a:prstGeom prst="rect">
              <a:avLst/>
            </a:prstGeom>
            <a:noFill/>
            <a:ln w="38100"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-1214478" y="3441926"/>
            <a:ext cx="532800" cy="532800"/>
            <a:chOff x="3286116" y="4286256"/>
            <a:chExt cx="532800" cy="532800"/>
          </a:xfrm>
        </p:grpSpPr>
        <p:pic>
          <p:nvPicPr>
            <p:cNvPr id="9" name="Grafik 8" descr="scans_pol_v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6116" y="4286256"/>
              <a:ext cx="532800" cy="532800"/>
            </a:xfrm>
            <a:prstGeom prst="rect">
              <a:avLst/>
            </a:prstGeom>
            <a:ln>
              <a:solidFill>
                <a:schemeClr val="tx1"/>
              </a:solidFill>
              <a:miter lim="800000"/>
            </a:ln>
          </p:spPr>
        </p:pic>
        <p:sp>
          <p:nvSpPr>
            <p:cNvPr id="10" name="Rechteck 9"/>
            <p:cNvSpPr>
              <a:spLocks/>
            </p:cNvSpPr>
            <p:nvPr/>
          </p:nvSpPr>
          <p:spPr>
            <a:xfrm>
              <a:off x="3286116" y="4286256"/>
              <a:ext cx="532800" cy="532800"/>
            </a:xfrm>
            <a:prstGeom prst="rect">
              <a:avLst/>
            </a:prstGeom>
            <a:noFill/>
            <a:ln w="38100"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-1214478" y="4252496"/>
            <a:ext cx="532800" cy="532800"/>
            <a:chOff x="4643438" y="4071942"/>
            <a:chExt cx="532800" cy="532800"/>
          </a:xfrm>
        </p:grpSpPr>
        <p:pic>
          <p:nvPicPr>
            <p:cNvPr id="12" name="Grafik 11" descr="Laterne buntIV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3438" y="4071942"/>
              <a:ext cx="532800" cy="532800"/>
            </a:xfrm>
            <a:prstGeom prst="rect">
              <a:avLst/>
            </a:prstGeom>
          </p:spPr>
        </p:pic>
        <p:sp>
          <p:nvSpPr>
            <p:cNvPr id="13" name="Rechteck 12"/>
            <p:cNvSpPr>
              <a:spLocks/>
            </p:cNvSpPr>
            <p:nvPr/>
          </p:nvSpPr>
          <p:spPr>
            <a:xfrm>
              <a:off x="4643438" y="4071942"/>
              <a:ext cx="532800" cy="532800"/>
            </a:xfrm>
            <a:prstGeom prst="rect">
              <a:avLst/>
            </a:prstGeom>
            <a:noFill/>
            <a:ln w="38100"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-1214478" y="2613926"/>
            <a:ext cx="532801" cy="532801"/>
            <a:chOff x="2214545" y="2786057"/>
            <a:chExt cx="532801" cy="532801"/>
          </a:xfrm>
        </p:grpSpPr>
        <p:pic>
          <p:nvPicPr>
            <p:cNvPr id="15" name="Grafik 14" descr="clause_true_v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4545" y="2786057"/>
              <a:ext cx="532800" cy="532800"/>
            </a:xfrm>
            <a:prstGeom prst="rect">
              <a:avLst/>
            </a:prstGeom>
            <a:ln>
              <a:solidFill>
                <a:schemeClr val="tx1"/>
              </a:solidFill>
              <a:miter lim="800000"/>
            </a:ln>
          </p:spPr>
        </p:pic>
        <p:sp>
          <p:nvSpPr>
            <p:cNvPr id="16" name="Rechteck 15"/>
            <p:cNvSpPr>
              <a:spLocks/>
            </p:cNvSpPr>
            <p:nvPr/>
          </p:nvSpPr>
          <p:spPr>
            <a:xfrm>
              <a:off x="2214546" y="2786058"/>
              <a:ext cx="532800" cy="532800"/>
            </a:xfrm>
            <a:prstGeom prst="rect">
              <a:avLst/>
            </a:prstGeom>
            <a:noFill/>
            <a:ln w="38100"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1577384" y="858372"/>
            <a:ext cx="1008112" cy="5328592"/>
            <a:chOff x="1357200" y="980728"/>
            <a:chExt cx="1008112" cy="5328592"/>
          </a:xfrm>
        </p:grpSpPr>
        <p:grpSp>
          <p:nvGrpSpPr>
            <p:cNvPr id="32" name="Gruppieren 23"/>
            <p:cNvGrpSpPr/>
            <p:nvPr/>
          </p:nvGrpSpPr>
          <p:grpSpPr>
            <a:xfrm>
              <a:off x="1428728" y="5589240"/>
              <a:ext cx="720000" cy="720080"/>
              <a:chOff x="1428728" y="5589240"/>
              <a:chExt cx="720000" cy="720080"/>
            </a:xfrm>
          </p:grpSpPr>
          <p:pic>
            <p:nvPicPr>
              <p:cNvPr id="44" name="Grafik 43" descr="roombasimdunkeln_klein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428728" y="558924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>
                <a:off x="1428728" y="5589320"/>
                <a:ext cx="720000" cy="720000"/>
              </a:xfrm>
              <a:prstGeom prst="rect">
                <a:avLst/>
              </a:prstGeom>
              <a:noFill/>
              <a:ln w="38100"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70"/>
            <p:cNvGrpSpPr/>
            <p:nvPr/>
          </p:nvGrpSpPr>
          <p:grpSpPr>
            <a:xfrm>
              <a:off x="1357200" y="1988840"/>
              <a:ext cx="1008112" cy="770602"/>
              <a:chOff x="5076056" y="1340768"/>
              <a:chExt cx="1008112" cy="770602"/>
            </a:xfrm>
          </p:grpSpPr>
          <p:grpSp>
            <p:nvGrpSpPr>
              <p:cNvPr id="40" name="Gruppieren 36"/>
              <p:cNvGrpSpPr/>
              <p:nvPr/>
            </p:nvGrpSpPr>
            <p:grpSpPr>
              <a:xfrm>
                <a:off x="5076056" y="1340768"/>
                <a:ext cx="1008112" cy="770602"/>
                <a:chOff x="5076056" y="1340768"/>
                <a:chExt cx="1008112" cy="770602"/>
              </a:xfrm>
            </p:grpSpPr>
            <p:pic>
              <p:nvPicPr>
                <p:cNvPr id="42" name="Grafik 41" descr="brio_flickr_MichaelEClarke.jpg"/>
                <p:cNvPicPr>
                  <a:picLocks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5148064" y="1340768"/>
                  <a:ext cx="720000" cy="720000"/>
                </a:xfrm>
                <a:prstGeom prst="rect">
                  <a:avLst/>
                </a:prstGeom>
              </p:spPr>
            </p:pic>
            <p:sp>
              <p:nvSpPr>
                <p:cNvPr id="43" name="Textfeld 42"/>
                <p:cNvSpPr txBox="1"/>
                <p:nvPr/>
              </p:nvSpPr>
              <p:spPr>
                <a:xfrm>
                  <a:off x="5076056" y="1772816"/>
                  <a:ext cx="10081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800" dirty="0" err="1" smtClean="0">
                      <a:solidFill>
                        <a:srgbClr val="214478"/>
                      </a:solidFill>
                    </a:rPr>
                    <a:t>MichaelEClarke</a:t>
                  </a:r>
                  <a:endParaRPr lang="de-DE" sz="800" dirty="0" smtClean="0">
                    <a:solidFill>
                      <a:srgbClr val="214478"/>
                    </a:solidFill>
                  </a:endParaRPr>
                </a:p>
                <a:p>
                  <a:r>
                    <a:rPr lang="de-DE" sz="800" dirty="0" smtClean="0">
                      <a:solidFill>
                        <a:srgbClr val="214478"/>
                      </a:solidFill>
                    </a:rPr>
                    <a:t>@</a:t>
                  </a:r>
                  <a:r>
                    <a:rPr lang="de-DE" sz="800" dirty="0" err="1" smtClean="0">
                      <a:solidFill>
                        <a:srgbClr val="214478"/>
                      </a:solidFill>
                    </a:rPr>
                    <a:t>flickr</a:t>
                  </a:r>
                  <a:endParaRPr lang="de-DE" sz="800" dirty="0">
                    <a:solidFill>
                      <a:srgbClr val="214478"/>
                    </a:solidFill>
                  </a:endParaRPr>
                </a:p>
              </p:txBody>
            </p:sp>
          </p:grpSp>
          <p:sp>
            <p:nvSpPr>
              <p:cNvPr id="41" name="Rechteck 40"/>
              <p:cNvSpPr>
                <a:spLocks noChangeAspect="1"/>
              </p:cNvSpPr>
              <p:nvPr/>
            </p:nvSpPr>
            <p:spPr>
              <a:xfrm>
                <a:off x="5148144" y="1340848"/>
                <a:ext cx="720000" cy="720000"/>
              </a:xfrm>
              <a:prstGeom prst="rect">
                <a:avLst/>
              </a:prstGeom>
              <a:noFill/>
              <a:ln w="38100"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4" name="Gruppieren 75"/>
            <p:cNvGrpSpPr/>
            <p:nvPr/>
          </p:nvGrpSpPr>
          <p:grpSpPr>
            <a:xfrm>
              <a:off x="1429200" y="4581208"/>
              <a:ext cx="720000" cy="720000"/>
              <a:chOff x="5220072" y="5445304"/>
              <a:chExt cx="720000" cy="720000"/>
            </a:xfrm>
          </p:grpSpPr>
          <p:pic>
            <p:nvPicPr>
              <p:cNvPr id="38" name="Grafik 37" descr="roombatraj.png"/>
              <p:cNvPicPr>
                <a:picLocks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220072" y="5445304"/>
                <a:ext cx="720000" cy="720000"/>
              </a:xfrm>
              <a:prstGeom prst="rect">
                <a:avLst/>
              </a:prstGeom>
            </p:spPr>
          </p:pic>
          <p:sp>
            <p:nvSpPr>
              <p:cNvPr id="39" name="Rechteck 38"/>
              <p:cNvSpPr>
                <a:spLocks noChangeAspect="1"/>
              </p:cNvSpPr>
              <p:nvPr/>
            </p:nvSpPr>
            <p:spPr>
              <a:xfrm>
                <a:off x="5220072" y="5445304"/>
                <a:ext cx="720000" cy="720000"/>
              </a:xfrm>
              <a:prstGeom prst="rect">
                <a:avLst/>
              </a:prstGeom>
              <a:noFill/>
              <a:ln w="38100"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5" name="Gruppieren 78"/>
            <p:cNvGrpSpPr/>
            <p:nvPr/>
          </p:nvGrpSpPr>
          <p:grpSpPr>
            <a:xfrm>
              <a:off x="1429200" y="980728"/>
              <a:ext cx="720000" cy="720000"/>
              <a:chOff x="3491880" y="2636912"/>
              <a:chExt cx="720000" cy="720000"/>
            </a:xfrm>
          </p:grpSpPr>
          <p:pic>
            <p:nvPicPr>
              <p:cNvPr id="36" name="Grafik 35" descr="roombastapelI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491880" y="2636912"/>
                <a:ext cx="720000" cy="720000"/>
              </a:xfrm>
              <a:prstGeom prst="rect">
                <a:avLst/>
              </a:prstGeom>
            </p:spPr>
          </p:pic>
          <p:sp>
            <p:nvSpPr>
              <p:cNvPr id="37" name="Rechteck 36"/>
              <p:cNvSpPr>
                <a:spLocks noChangeAspect="1"/>
              </p:cNvSpPr>
              <p:nvPr/>
            </p:nvSpPr>
            <p:spPr>
              <a:xfrm>
                <a:off x="3491880" y="2636912"/>
                <a:ext cx="720000" cy="720000"/>
              </a:xfrm>
              <a:prstGeom prst="rect">
                <a:avLst/>
              </a:prstGeom>
              <a:noFill/>
              <a:ln w="38100"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roombastap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88" y="3069040"/>
            <a:ext cx="72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roombastap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88" y="3069040"/>
            <a:ext cx="720000" cy="720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10" name="Rechteck 9"/>
          <p:cNvSpPr>
            <a:spLocks noChangeAspect="1"/>
          </p:cNvSpPr>
          <p:nvPr/>
        </p:nvSpPr>
        <p:spPr>
          <a:xfrm>
            <a:off x="2857488" y="3071810"/>
            <a:ext cx="720000" cy="720000"/>
          </a:xfrm>
          <a:prstGeom prst="rect">
            <a:avLst/>
          </a:prstGeom>
          <a:noFill/>
          <a:ln w="3810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olkenförmige Legende 14"/>
          <p:cNvSpPr/>
          <p:nvPr/>
        </p:nvSpPr>
        <p:spPr>
          <a:xfrm rot="20847065">
            <a:off x="2456251" y="492719"/>
            <a:ext cx="3126090" cy="2974526"/>
          </a:xfrm>
          <a:prstGeom prst="cloudCallout">
            <a:avLst>
              <a:gd name="adj1" fmla="val -107906"/>
              <a:gd name="adj2" fmla="val 81585"/>
            </a:avLst>
          </a:prstGeom>
          <a:solidFill>
            <a:srgbClr val="CDD2E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 rot="20847065">
            <a:off x="19993" y="307042"/>
            <a:ext cx="2576573" cy="2791919"/>
          </a:xfrm>
          <a:prstGeom prst="cloudCallout">
            <a:avLst>
              <a:gd name="adj1" fmla="val -44212"/>
              <a:gd name="adj2" fmla="val 115481"/>
            </a:avLst>
          </a:prstGeom>
          <a:solidFill>
            <a:srgbClr val="CDD2E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pic>
        <p:nvPicPr>
          <p:cNvPr id="7" name="Grafik 6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2782" y="548680"/>
            <a:ext cx="898245" cy="720000"/>
          </a:xfrm>
          <a:prstGeom prst="rect">
            <a:avLst/>
          </a:prstGeom>
        </p:spPr>
      </p:pic>
      <p:pic>
        <p:nvPicPr>
          <p:cNvPr id="8" name="Grafik 7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694" y="1988840"/>
            <a:ext cx="898245" cy="720000"/>
          </a:xfrm>
          <a:prstGeom prst="rect">
            <a:avLst/>
          </a:prstGeom>
        </p:spPr>
      </p:pic>
      <p:sp>
        <p:nvSpPr>
          <p:cNvPr id="9" name="Wolkenförmige Legende 8"/>
          <p:cNvSpPr/>
          <p:nvPr/>
        </p:nvSpPr>
        <p:spPr>
          <a:xfrm rot="5205217">
            <a:off x="2160780" y="1935259"/>
            <a:ext cx="1679732" cy="4639205"/>
          </a:xfrm>
          <a:prstGeom prst="cloudCallout">
            <a:avLst>
              <a:gd name="adj1" fmla="val 55809"/>
              <a:gd name="adj2" fmla="val 30947"/>
            </a:avLst>
          </a:prstGeom>
          <a:solidFill>
            <a:srgbClr val="CDD2E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259632" y="4077072"/>
            <a:ext cx="360040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645024"/>
            <a:ext cx="898245" cy="720000"/>
          </a:xfrm>
          <a:prstGeom prst="rect">
            <a:avLst/>
          </a:prstGeom>
        </p:spPr>
      </p:pic>
      <p:pic>
        <p:nvPicPr>
          <p:cNvPr id="6" name="Grafik 5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85184"/>
            <a:ext cx="1619672" cy="129826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motions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mobile </a:t>
            </a:r>
            <a:r>
              <a:rPr lang="de-DE" dirty="0" err="1" smtClean="0"/>
              <a:t>agents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motion</a:t>
            </a:r>
            <a:r>
              <a:rPr lang="de-DE" dirty="0" smtClean="0"/>
              <a:t> primitives</a:t>
            </a:r>
          </a:p>
          <a:p>
            <a:pPr lvl="1"/>
            <a:r>
              <a:rPr lang="de-DE" dirty="0" err="1" smtClean="0"/>
              <a:t>sensors</a:t>
            </a:r>
            <a:endParaRPr lang="de-DE" dirty="0" smtClean="0"/>
          </a:p>
          <a:p>
            <a:pPr lvl="1"/>
            <a:r>
              <a:rPr lang="de-DE" dirty="0" err="1" smtClean="0"/>
              <a:t>communication</a:t>
            </a:r>
            <a:endParaRPr lang="de-DE" dirty="0" smtClean="0"/>
          </a:p>
          <a:p>
            <a:r>
              <a:rPr lang="de-DE" dirty="0" err="1" smtClean="0"/>
              <a:t>here</a:t>
            </a:r>
            <a:r>
              <a:rPr lang="de-DE" dirty="0" smtClean="0"/>
              <a:t>: </a:t>
            </a:r>
            <a:r>
              <a:rPr lang="de-DE" dirty="0" err="1" smtClean="0"/>
              <a:t>agents</a:t>
            </a:r>
            <a:r>
              <a:rPr lang="de-DE" dirty="0" smtClean="0"/>
              <a:t> </a:t>
            </a:r>
            <a:r>
              <a:rPr lang="de-DE" dirty="0" err="1" smtClean="0"/>
              <a:t>perform</a:t>
            </a:r>
            <a:r>
              <a:rPr lang="de-DE" dirty="0" smtClean="0"/>
              <a:t> </a:t>
            </a:r>
            <a:r>
              <a:rPr lang="de-DE" dirty="0" err="1" smtClean="0"/>
              <a:t>geometric</a:t>
            </a:r>
            <a:r>
              <a:rPr lang="de-DE" dirty="0" smtClean="0"/>
              <a:t> primitives</a:t>
            </a:r>
          </a:p>
          <a:p>
            <a:pPr lvl="1"/>
            <a:r>
              <a:rPr lang="de-DE" dirty="0" err="1" smtClean="0"/>
              <a:t>move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agent</a:t>
            </a:r>
          </a:p>
          <a:p>
            <a:pPr lvl="1"/>
            <a:r>
              <a:rPr lang="de-DE" dirty="0" err="1" smtClean="0"/>
              <a:t>move</a:t>
            </a:r>
            <a:r>
              <a:rPr lang="de-DE" dirty="0" smtClean="0"/>
              <a:t> on 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agents</a:t>
            </a:r>
            <a:endParaRPr lang="de-DE" dirty="0" smtClean="0"/>
          </a:p>
          <a:p>
            <a:pPr lvl="1"/>
            <a:r>
              <a:rPr lang="de-DE" dirty="0" err="1" smtClean="0"/>
              <a:t>move</a:t>
            </a:r>
            <a:r>
              <a:rPr lang="de-DE" dirty="0" smtClean="0"/>
              <a:t> on a </a:t>
            </a:r>
            <a:r>
              <a:rPr lang="de-DE" dirty="0" err="1" smtClean="0"/>
              <a:t>circle</a:t>
            </a:r>
            <a:endParaRPr lang="de-DE" dirty="0" smtClean="0"/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achieve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model?</a:t>
            </a:r>
          </a:p>
          <a:p>
            <a:r>
              <a:rPr lang="de-DE" dirty="0" err="1" smtClean="0"/>
              <a:t>intersection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trajectories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agents</a:t>
            </a:r>
            <a:endParaRPr lang="de-DE" dirty="0" smtClean="0"/>
          </a:p>
          <a:p>
            <a:pPr lvl="1">
              <a:buNone/>
            </a:pPr>
            <a:endParaRPr lang="de-DE" dirty="0"/>
          </a:p>
        </p:txBody>
      </p:sp>
      <p:pic>
        <p:nvPicPr>
          <p:cNvPr id="17" name="Grafik 16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1787" y="620768"/>
            <a:ext cx="898245" cy="720000"/>
          </a:xfrm>
          <a:prstGeom prst="rect">
            <a:avLst/>
          </a:prstGeom>
        </p:spPr>
      </p:pic>
      <p:pic>
        <p:nvPicPr>
          <p:cNvPr id="16" name="Grafik 15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9699" y="1988920"/>
            <a:ext cx="898245" cy="720000"/>
          </a:xfrm>
          <a:prstGeom prst="rect">
            <a:avLst/>
          </a:prstGeom>
        </p:spPr>
      </p:pic>
      <p:pic>
        <p:nvPicPr>
          <p:cNvPr id="19" name="Grafik 18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348960"/>
            <a:ext cx="898245" cy="720000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35496" y="2348880"/>
            <a:ext cx="3600400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 flipV="1">
            <a:off x="1187624" y="2924944"/>
            <a:ext cx="3600400" cy="21602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1627" y="4653136"/>
            <a:ext cx="898245" cy="720000"/>
          </a:xfrm>
          <a:prstGeom prst="rect">
            <a:avLst/>
          </a:prstGeom>
        </p:spPr>
      </p:pic>
      <p:pic>
        <p:nvPicPr>
          <p:cNvPr id="20" name="Grafik 19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9499" y="1988840"/>
            <a:ext cx="898245" cy="720000"/>
          </a:xfrm>
          <a:prstGeom prst="rect">
            <a:avLst/>
          </a:prstGeom>
        </p:spPr>
      </p:pic>
      <p:sp>
        <p:nvSpPr>
          <p:cNvPr id="23" name="Multiplizieren 22"/>
          <p:cNvSpPr/>
          <p:nvPr/>
        </p:nvSpPr>
        <p:spPr>
          <a:xfrm rot="20380672">
            <a:off x="1189416" y="3100525"/>
            <a:ext cx="694943" cy="549549"/>
          </a:xfrm>
          <a:prstGeom prst="mathMultiply">
            <a:avLst>
              <a:gd name="adj1" fmla="val 2828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Multiplizieren 23"/>
          <p:cNvSpPr/>
          <p:nvPr/>
        </p:nvSpPr>
        <p:spPr>
          <a:xfrm rot="20380672">
            <a:off x="3227192" y="2703870"/>
            <a:ext cx="694943" cy="549549"/>
          </a:xfrm>
          <a:prstGeom prst="mathMultiply">
            <a:avLst>
              <a:gd name="adj1" fmla="val 2828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 descr="roombastap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" y="6588000"/>
            <a:ext cx="216000" cy="2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2">
                <a:lumMod val="75000"/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9306E-6 L 0.06146 -0.149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9306E-6 L 0.06146 -0.1493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path" presetSubtype="0" repeatCount="indefinite" ac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65 0.00023 C 0.11198 0.00023 0.20052 0.01618 0.20052 0.03676 C 0.20052 0.05688 0.11198 0.07352 0.00365 0.07352 C -0.10503 0.07352 -0.19323 0.05688 -0.19323 0.03676 C -0.19323 0.01618 -0.10503 0.00023 0.00365 0.00023 Z " pathEditMode="relative" rAng="0" ptsTypes="fffff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path" presetSubtype="0" repeatCount="indefinite" ac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0.00023 C 0.10834 0.00023 0.19688 0.03214 0.19688 0.0733 C 0.19688 0.11353 0.10834 0.14682 -4.44444E-6 0.14682 C -0.10868 0.14682 -0.19687 0.11353 -0.19687 0.0733 C -0.19687 0.03214 -0.10868 0.00023 -4.44444E-6 0.00023 Z " pathEditMode="relative" rAng="0" ptsTypes="fffff">
                                      <p:cBhvr>
                                        <p:cTn id="1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0.01063 C 0.10834 0.01063 0.19688 -0.05827 0.19688 -0.14659 C 0.19688 -0.23283 0.10834 -0.30428 -4.16667E-6 -0.30428 C -0.10868 -0.30428 -0.19687 -0.23283 -0.19687 -0.14659 C -0.19687 -0.05827 -0.10868 0.01063 -4.16667E-6 0.01063 Z " pathEditMode="relative" rAng="0" ptsTypes="fffff">
                                      <p:cBhvr>
                                        <p:cTn id="1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8" grpId="0" animBg="1"/>
      <p:bldP spid="21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olkenförmige Legende 14"/>
          <p:cNvSpPr/>
          <p:nvPr/>
        </p:nvSpPr>
        <p:spPr>
          <a:xfrm rot="20847065">
            <a:off x="2456251" y="492719"/>
            <a:ext cx="3126090" cy="2974526"/>
          </a:xfrm>
          <a:prstGeom prst="cloudCallout">
            <a:avLst>
              <a:gd name="adj1" fmla="val -107906"/>
              <a:gd name="adj2" fmla="val 81585"/>
            </a:avLst>
          </a:prstGeom>
          <a:solidFill>
            <a:srgbClr val="CD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 rot="20847065">
            <a:off x="19993" y="307042"/>
            <a:ext cx="2576573" cy="2791919"/>
          </a:xfrm>
          <a:prstGeom prst="cloudCallout">
            <a:avLst>
              <a:gd name="adj1" fmla="val -44212"/>
              <a:gd name="adj2" fmla="val 115481"/>
            </a:avLst>
          </a:prstGeom>
          <a:solidFill>
            <a:srgbClr val="CD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pic>
        <p:nvPicPr>
          <p:cNvPr id="7" name="Grafik 6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2782" y="548680"/>
            <a:ext cx="898245" cy="720000"/>
          </a:xfrm>
          <a:prstGeom prst="rect">
            <a:avLst/>
          </a:prstGeom>
        </p:spPr>
      </p:pic>
      <p:pic>
        <p:nvPicPr>
          <p:cNvPr id="8" name="Grafik 7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694" y="1988840"/>
            <a:ext cx="898245" cy="720000"/>
          </a:xfrm>
          <a:prstGeom prst="rect">
            <a:avLst/>
          </a:prstGeom>
        </p:spPr>
      </p:pic>
      <p:sp>
        <p:nvSpPr>
          <p:cNvPr id="9" name="Wolkenförmige Legende 8"/>
          <p:cNvSpPr/>
          <p:nvPr/>
        </p:nvSpPr>
        <p:spPr>
          <a:xfrm rot="5205217">
            <a:off x="2160780" y="1935259"/>
            <a:ext cx="1679732" cy="4639205"/>
          </a:xfrm>
          <a:prstGeom prst="cloudCallout">
            <a:avLst>
              <a:gd name="adj1" fmla="val 55809"/>
              <a:gd name="adj2" fmla="val 30947"/>
            </a:avLst>
          </a:prstGeom>
          <a:solidFill>
            <a:srgbClr val="CD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259632" y="4077072"/>
            <a:ext cx="360040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645024"/>
            <a:ext cx="898245" cy="720000"/>
          </a:xfrm>
          <a:prstGeom prst="rect">
            <a:avLst/>
          </a:prstGeom>
        </p:spPr>
      </p:pic>
      <p:pic>
        <p:nvPicPr>
          <p:cNvPr id="6" name="Grafik 5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85184"/>
            <a:ext cx="1619672" cy="1298269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motions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mobile </a:t>
            </a:r>
            <a:r>
              <a:rPr lang="de-DE" dirty="0" err="1" smtClean="0"/>
              <a:t>agents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motion</a:t>
            </a:r>
            <a:r>
              <a:rPr lang="de-DE" dirty="0" smtClean="0"/>
              <a:t> primitives</a:t>
            </a:r>
          </a:p>
          <a:p>
            <a:pPr lvl="1"/>
            <a:r>
              <a:rPr lang="de-DE" dirty="0" err="1" smtClean="0"/>
              <a:t>sensors</a:t>
            </a:r>
            <a:endParaRPr lang="de-DE" dirty="0" smtClean="0"/>
          </a:p>
          <a:p>
            <a:pPr lvl="1"/>
            <a:r>
              <a:rPr lang="de-DE" dirty="0" err="1" smtClean="0"/>
              <a:t>communication</a:t>
            </a:r>
            <a:endParaRPr lang="de-DE" dirty="0" smtClean="0"/>
          </a:p>
          <a:p>
            <a:r>
              <a:rPr lang="de-DE" dirty="0" err="1" smtClean="0"/>
              <a:t>here</a:t>
            </a:r>
            <a:r>
              <a:rPr lang="de-DE" dirty="0" smtClean="0"/>
              <a:t>: </a:t>
            </a:r>
            <a:r>
              <a:rPr lang="de-DE" dirty="0" err="1" smtClean="0"/>
              <a:t>agents</a:t>
            </a:r>
            <a:r>
              <a:rPr lang="de-DE" dirty="0" smtClean="0"/>
              <a:t> </a:t>
            </a:r>
            <a:r>
              <a:rPr lang="de-DE" dirty="0" err="1" smtClean="0"/>
              <a:t>perform</a:t>
            </a:r>
            <a:r>
              <a:rPr lang="de-DE" dirty="0" smtClean="0"/>
              <a:t> </a:t>
            </a:r>
            <a:r>
              <a:rPr lang="de-DE" dirty="0" err="1" smtClean="0"/>
              <a:t>geometric</a:t>
            </a:r>
            <a:r>
              <a:rPr lang="de-DE" dirty="0" smtClean="0"/>
              <a:t> primitives</a:t>
            </a:r>
          </a:p>
          <a:p>
            <a:pPr lvl="1"/>
            <a:r>
              <a:rPr lang="de-DE" dirty="0" err="1" smtClean="0"/>
              <a:t>move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agent</a:t>
            </a:r>
          </a:p>
          <a:p>
            <a:pPr lvl="1"/>
            <a:r>
              <a:rPr lang="de-DE" dirty="0" err="1" smtClean="0"/>
              <a:t>move</a:t>
            </a:r>
            <a:r>
              <a:rPr lang="de-DE" dirty="0" smtClean="0"/>
              <a:t> on 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agents</a:t>
            </a:r>
            <a:endParaRPr lang="de-DE" dirty="0" smtClean="0"/>
          </a:p>
          <a:p>
            <a:pPr lvl="1"/>
            <a:r>
              <a:rPr lang="de-DE" dirty="0" err="1" smtClean="0"/>
              <a:t>move</a:t>
            </a:r>
            <a:r>
              <a:rPr lang="de-DE" dirty="0" smtClean="0"/>
              <a:t> on a </a:t>
            </a:r>
            <a:r>
              <a:rPr lang="de-DE" dirty="0" err="1" smtClean="0"/>
              <a:t>circle</a:t>
            </a:r>
            <a:endParaRPr lang="de-DE" dirty="0" smtClean="0"/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achieve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model?</a:t>
            </a:r>
          </a:p>
          <a:p>
            <a:r>
              <a:rPr lang="de-DE" dirty="0" err="1" smtClean="0"/>
              <a:t>intersection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trajectories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agents</a:t>
            </a:r>
            <a:endParaRPr lang="de-DE" dirty="0" smtClean="0"/>
          </a:p>
          <a:p>
            <a:pPr lvl="1">
              <a:buNone/>
            </a:pPr>
            <a:endParaRPr lang="de-DE" dirty="0"/>
          </a:p>
        </p:txBody>
      </p:sp>
      <p:pic>
        <p:nvPicPr>
          <p:cNvPr id="17" name="Grafik 16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1787" y="620768"/>
            <a:ext cx="898245" cy="720000"/>
          </a:xfrm>
          <a:prstGeom prst="rect">
            <a:avLst/>
          </a:prstGeom>
        </p:spPr>
      </p:pic>
      <p:pic>
        <p:nvPicPr>
          <p:cNvPr id="16" name="Grafik 15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9699" y="1988920"/>
            <a:ext cx="898245" cy="720000"/>
          </a:xfrm>
          <a:prstGeom prst="rect">
            <a:avLst/>
          </a:prstGeom>
        </p:spPr>
      </p:pic>
      <p:pic>
        <p:nvPicPr>
          <p:cNvPr id="19" name="Grafik 18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348960"/>
            <a:ext cx="898245" cy="720000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35496" y="2348880"/>
            <a:ext cx="3600400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 flipV="1">
            <a:off x="1187624" y="2924944"/>
            <a:ext cx="3600400" cy="21602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1627" y="4653136"/>
            <a:ext cx="898245" cy="720000"/>
          </a:xfrm>
          <a:prstGeom prst="rect">
            <a:avLst/>
          </a:prstGeom>
        </p:spPr>
      </p:pic>
      <p:pic>
        <p:nvPicPr>
          <p:cNvPr id="20" name="Grafik 19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9499" y="1988840"/>
            <a:ext cx="898245" cy="720000"/>
          </a:xfrm>
          <a:prstGeom prst="rect">
            <a:avLst/>
          </a:prstGeom>
        </p:spPr>
      </p:pic>
      <p:sp>
        <p:nvSpPr>
          <p:cNvPr id="23" name="Multiplizieren 22"/>
          <p:cNvSpPr/>
          <p:nvPr/>
        </p:nvSpPr>
        <p:spPr>
          <a:xfrm rot="20380672">
            <a:off x="1189416" y="3100525"/>
            <a:ext cx="694943" cy="549549"/>
          </a:xfrm>
          <a:prstGeom prst="mathMultiply">
            <a:avLst>
              <a:gd name="adj1" fmla="val 2828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Multiplizieren 23"/>
          <p:cNvSpPr/>
          <p:nvPr/>
        </p:nvSpPr>
        <p:spPr>
          <a:xfrm rot="20380672">
            <a:off x="3227192" y="2703870"/>
            <a:ext cx="694943" cy="549549"/>
          </a:xfrm>
          <a:prstGeom prst="mathMultiply">
            <a:avLst>
              <a:gd name="adj1" fmla="val 2828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 descr="roombastap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" y="6588000"/>
            <a:ext cx="216000" cy="2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2">
                <a:lumMod val="75000"/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9306E-6 L 0.06146 -0.149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9306E-6 L 0.06146 -0.1493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path" presetSubtype="0" repeatCount="indefinite" ac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65 0.00023 C 0.11198 0.00023 0.20052 0.01618 0.20052 0.03676 C 0.20052 0.05688 0.11198 0.07352 0.00365 0.07352 C -0.10503 0.07352 -0.19323 0.05688 -0.19323 0.03676 C -0.19323 0.01618 -0.10503 0.00023 0.00365 0.00023 Z " pathEditMode="relative" rAng="0" ptsTypes="fffff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path" presetSubtype="0" repeatCount="indefinite" ac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0.00023 C 0.10834 0.00023 0.19688 0.03214 0.19688 0.0733 C 0.19688 0.11353 0.10834 0.14682 -4.44444E-6 0.14682 C -0.10868 0.14682 -0.19687 0.11353 -0.19687 0.0733 C -0.19687 0.03214 -0.10868 0.00023 -4.44444E-6 0.00023 Z " pathEditMode="relative" rAng="0" ptsTypes="fffff">
                                      <p:cBhvr>
                                        <p:cTn id="1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0.01063 C 0.10834 0.01063 0.19688 -0.05827 0.19688 -0.14659 C 0.19688 -0.23283 0.10834 -0.30428 -4.16667E-6 -0.30428 C -0.10868 -0.30428 -0.19687 -0.23283 -0.19687 -0.14659 C -0.19687 -0.05827 -0.10868 0.01063 -4.16667E-6 0.01063 Z " pathEditMode="relative" rAng="0" ptsTypes="fffff">
                                      <p:cBhvr>
                                        <p:cTn id="1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8" grpId="0" animBg="1"/>
      <p:bldP spid="2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Intersections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curves</a:t>
            </a:r>
            <a:r>
              <a:rPr lang="de-DE" dirty="0" smtClean="0"/>
              <a:t> C</a:t>
            </a:r>
            <a:r>
              <a:rPr lang="de-DE" baseline="-25000" dirty="0" smtClean="0"/>
              <a:t>1 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</a:t>
            </a:r>
            <a:r>
              <a:rPr lang="de-DE" baseline="-25000" dirty="0" smtClean="0"/>
              <a:t>2</a:t>
            </a:r>
            <a:endParaRPr lang="de-DE" dirty="0" smtClean="0"/>
          </a:p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agents</a:t>
            </a:r>
            <a:r>
              <a:rPr lang="de-DE" dirty="0" smtClean="0"/>
              <a:t> A</a:t>
            </a:r>
            <a:r>
              <a:rPr lang="de-DE" baseline="-25000" dirty="0" smtClean="0"/>
              <a:t>1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</a:t>
            </a:r>
            <a:r>
              <a:rPr lang="de-DE" baseline="-25000" dirty="0" smtClean="0"/>
              <a:t>2</a:t>
            </a:r>
          </a:p>
          <a:p>
            <a:r>
              <a:rPr lang="de-DE" dirty="0" err="1" smtClean="0"/>
              <a:t>agent‘s</a:t>
            </a:r>
            <a:r>
              <a:rPr lang="de-DE" dirty="0" smtClean="0"/>
              <a:t> </a:t>
            </a:r>
            <a:r>
              <a:rPr lang="de-DE" dirty="0" err="1" smtClean="0"/>
              <a:t>minimum</a:t>
            </a:r>
            <a:r>
              <a:rPr lang="de-DE" dirty="0" smtClean="0"/>
              <a:t> </a:t>
            </a:r>
            <a:r>
              <a:rPr lang="de-DE" dirty="0" err="1" smtClean="0"/>
              <a:t>travel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diameter</a:t>
            </a:r>
            <a:endParaRPr lang="de-DE" dirty="0" smtClean="0"/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 </a:t>
            </a:r>
            <a:r>
              <a:rPr lang="de-DE" dirty="0" err="1" smtClean="0">
                <a:sym typeface="Wingdings" pitchFamily="2" charset="2"/>
              </a:rPr>
              <a:t>discrete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search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space</a:t>
            </a:r>
            <a:r>
              <a:rPr lang="de-DE" dirty="0" smtClean="0">
                <a:sym typeface="Wingdings" pitchFamily="2" charset="2"/>
              </a:rPr>
              <a:t>:</a:t>
            </a:r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	integer </a:t>
            </a:r>
            <a:r>
              <a:rPr lang="de-DE" dirty="0" err="1" smtClean="0">
                <a:sym typeface="Wingdings" pitchFamily="2" charset="2"/>
              </a:rPr>
              <a:t>grid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35496" y="2348880"/>
            <a:ext cx="3600400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9499" y="1988840"/>
            <a:ext cx="898245" cy="7200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flipV="1">
            <a:off x="1187624" y="2924944"/>
            <a:ext cx="3600400" cy="21602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roomb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1627" y="4653136"/>
            <a:ext cx="898245" cy="72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9512" y="203123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</a:rPr>
              <a:t>C</a:t>
            </a:r>
            <a:r>
              <a:rPr lang="de-DE" sz="2400" baseline="-25000" dirty="0" smtClean="0">
                <a:solidFill>
                  <a:srgbClr val="C00000"/>
                </a:solidFill>
              </a:rPr>
              <a:t>1</a:t>
            </a:r>
            <a:endParaRPr lang="de-DE" sz="2400" dirty="0">
              <a:solidFill>
                <a:srgbClr val="C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139952" y="472514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</a:rPr>
              <a:t>C</a:t>
            </a:r>
            <a:r>
              <a:rPr lang="de-DE" sz="2400" baseline="-25000" dirty="0" smtClean="0">
                <a:solidFill>
                  <a:srgbClr val="C00000"/>
                </a:solidFill>
              </a:rPr>
              <a:t>2</a:t>
            </a:r>
            <a:endParaRPr lang="de-DE" sz="2400" baseline="-25000" dirty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19672" y="152717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214478"/>
                </a:solidFill>
              </a:rPr>
              <a:t>A</a:t>
            </a:r>
            <a:r>
              <a:rPr lang="de-DE" sz="2400" baseline="-25000" dirty="0" smtClean="0">
                <a:solidFill>
                  <a:srgbClr val="214478"/>
                </a:solidFill>
              </a:rPr>
              <a:t>1</a:t>
            </a:r>
            <a:endParaRPr lang="de-DE" sz="2400" dirty="0">
              <a:solidFill>
                <a:srgbClr val="214478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43808" y="53012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214478"/>
                </a:solidFill>
              </a:rPr>
              <a:t>A</a:t>
            </a:r>
            <a:r>
              <a:rPr lang="de-DE" sz="2400" baseline="-25000" dirty="0" smtClean="0">
                <a:solidFill>
                  <a:srgbClr val="214478"/>
                </a:solidFill>
              </a:rPr>
              <a:t>2</a:t>
            </a:r>
            <a:endParaRPr lang="de-DE" sz="2400" dirty="0">
              <a:solidFill>
                <a:srgbClr val="214478"/>
              </a:solidFill>
            </a:endParaRPr>
          </a:p>
        </p:txBody>
      </p:sp>
      <p:pic>
        <p:nvPicPr>
          <p:cNvPr id="16" name="Grafik 15" descr="roombastap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" y="6588000"/>
            <a:ext cx="216000" cy="2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2">
                <a:lumMod val="75000"/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Intersections</a:t>
            </a:r>
            <a:r>
              <a:rPr lang="de-DE" dirty="0" smtClean="0"/>
              <a:t> – </a:t>
            </a:r>
            <a:r>
              <a:rPr lang="de-DE" dirty="0" err="1" smtClean="0"/>
              <a:t>Search</a:t>
            </a:r>
            <a:r>
              <a:rPr lang="de-DE" dirty="0" smtClean="0"/>
              <a:t> Space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-1980728" y="-5314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Bilder – fälle </a:t>
            </a:r>
            <a:r>
              <a:rPr lang="de-DE" dirty="0" err="1" smtClean="0">
                <a:solidFill>
                  <a:srgbClr val="FF0000"/>
                </a:solidFill>
              </a:rPr>
              <a:t>grid</a:t>
            </a:r>
            <a:r>
              <a:rPr lang="de-DE" dirty="0" smtClean="0">
                <a:solidFill>
                  <a:srgbClr val="FF0000"/>
                </a:solidFill>
              </a:rPr>
              <a:t> und </a:t>
            </a:r>
            <a:r>
              <a:rPr lang="de-DE" dirty="0" err="1" smtClean="0">
                <a:solidFill>
                  <a:srgbClr val="FF0000"/>
                </a:solidFill>
              </a:rPr>
              <a:t>einbettung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-3708920" y="53012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Intersection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point</a:t>
            </a:r>
            <a:r>
              <a:rPr lang="de-DE" dirty="0" smtClean="0">
                <a:solidFill>
                  <a:srgbClr val="FF0000"/>
                </a:solidFill>
              </a:rPr>
              <a:t>=suche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" name="Grafik 9" descr="roombastap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0" y="6588000"/>
            <a:ext cx="216000" cy="2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2">
                <a:lumMod val="75000"/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2" name="Grafik 11" descr="gitter.png"/>
          <p:cNvPicPr>
            <a:picLocks noChangeAspect="1"/>
          </p:cNvPicPr>
          <p:nvPr/>
        </p:nvPicPr>
        <p:blipFill>
          <a:blip r:embed="rId3" cstate="print">
            <a:lum bright="-35000"/>
          </a:blip>
          <a:stretch>
            <a:fillRect/>
          </a:stretch>
        </p:blipFill>
        <p:spPr>
          <a:xfrm>
            <a:off x="411864" y="1556792"/>
            <a:ext cx="2335754" cy="3501008"/>
          </a:xfrm>
          <a:prstGeom prst="rect">
            <a:avLst/>
          </a:prstGeom>
        </p:spPr>
      </p:pic>
      <p:pic>
        <p:nvPicPr>
          <p:cNvPr id="13" name="Grafik 12" descr="tor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581128"/>
            <a:ext cx="2736304" cy="1024515"/>
          </a:xfrm>
          <a:prstGeom prst="rect">
            <a:avLst/>
          </a:prstGeom>
        </p:spPr>
      </p:pic>
      <p:pic>
        <p:nvPicPr>
          <p:cNvPr id="14" name="Grafik 13" descr="cylind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052736"/>
            <a:ext cx="941720" cy="211799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491880" y="15567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214478"/>
                </a:solidFill>
              </a:rPr>
              <a:t>One</a:t>
            </a:r>
            <a:r>
              <a:rPr lang="de-DE" dirty="0" smtClean="0">
                <a:solidFill>
                  <a:srgbClr val="214478"/>
                </a:solidFill>
              </a:rPr>
              <a:t> open, </a:t>
            </a:r>
            <a:r>
              <a:rPr lang="de-DE" dirty="0" err="1" smtClean="0">
                <a:solidFill>
                  <a:srgbClr val="214478"/>
                </a:solidFill>
              </a:rPr>
              <a:t>one</a:t>
            </a:r>
            <a:r>
              <a:rPr lang="de-DE" dirty="0" smtClean="0">
                <a:solidFill>
                  <a:srgbClr val="214478"/>
                </a:solidFill>
              </a:rPr>
              <a:t> </a:t>
            </a:r>
            <a:r>
              <a:rPr lang="de-DE" dirty="0" err="1" smtClean="0">
                <a:solidFill>
                  <a:srgbClr val="214478"/>
                </a:solidFill>
              </a:rPr>
              <a:t>closed</a:t>
            </a:r>
            <a:r>
              <a:rPr lang="de-DE" dirty="0" smtClean="0">
                <a:solidFill>
                  <a:srgbClr val="214478"/>
                </a:solidFill>
              </a:rPr>
              <a:t> </a:t>
            </a:r>
            <a:r>
              <a:rPr lang="de-DE" dirty="0" err="1" smtClean="0">
                <a:solidFill>
                  <a:srgbClr val="214478"/>
                </a:solidFill>
              </a:rPr>
              <a:t>curve</a:t>
            </a:r>
            <a:r>
              <a:rPr lang="de-DE" dirty="0" smtClean="0">
                <a:solidFill>
                  <a:srgbClr val="214478"/>
                </a:solidFill>
              </a:rPr>
              <a:t>:</a:t>
            </a:r>
            <a:endParaRPr lang="de-DE" dirty="0">
              <a:solidFill>
                <a:srgbClr val="214478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491880" y="38517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214478"/>
                </a:solidFill>
              </a:rPr>
              <a:t>Two</a:t>
            </a:r>
            <a:r>
              <a:rPr lang="de-DE" dirty="0" smtClean="0">
                <a:solidFill>
                  <a:srgbClr val="214478"/>
                </a:solidFill>
              </a:rPr>
              <a:t> </a:t>
            </a:r>
            <a:r>
              <a:rPr lang="de-DE" dirty="0" err="1" smtClean="0">
                <a:solidFill>
                  <a:srgbClr val="214478"/>
                </a:solidFill>
              </a:rPr>
              <a:t>closed</a:t>
            </a:r>
            <a:r>
              <a:rPr lang="de-DE" dirty="0" smtClean="0">
                <a:solidFill>
                  <a:srgbClr val="214478"/>
                </a:solidFill>
              </a:rPr>
              <a:t> </a:t>
            </a:r>
            <a:r>
              <a:rPr lang="de-DE" dirty="0" err="1" smtClean="0">
                <a:solidFill>
                  <a:srgbClr val="214478"/>
                </a:solidFill>
              </a:rPr>
              <a:t>curves</a:t>
            </a:r>
            <a:r>
              <a:rPr lang="de-DE" dirty="0" smtClean="0">
                <a:solidFill>
                  <a:srgbClr val="214478"/>
                </a:solidFill>
              </a:rPr>
              <a:t>:</a:t>
            </a:r>
            <a:endParaRPr lang="de-DE" dirty="0">
              <a:solidFill>
                <a:srgbClr val="2144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intersections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6768752" cy="437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-3852936" y="35010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Markiere </a:t>
            </a:r>
            <a:r>
              <a:rPr lang="de-DE" dirty="0" err="1" smtClean="0">
                <a:solidFill>
                  <a:srgbClr val="FF0000"/>
                </a:solidFill>
              </a:rPr>
              <a:t>diamonds</a:t>
            </a:r>
            <a:r>
              <a:rPr lang="de-DE" dirty="0" smtClean="0">
                <a:solidFill>
                  <a:srgbClr val="FF0000"/>
                </a:solidFill>
              </a:rPr>
              <a:t>, und 4k+3 für </a:t>
            </a:r>
            <a:r>
              <a:rPr lang="de-DE" dirty="0" err="1" smtClean="0">
                <a:solidFill>
                  <a:srgbClr val="FF0000"/>
                </a:solidFill>
              </a:rPr>
              <a:t>schicht</a:t>
            </a:r>
            <a:r>
              <a:rPr lang="de-DE" dirty="0" smtClean="0">
                <a:solidFill>
                  <a:srgbClr val="FF0000"/>
                </a:solidFill>
              </a:rPr>
              <a:t> k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2" name="Grafik 11" descr="roombastap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" y="6588000"/>
            <a:ext cx="216000" cy="2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2">
                <a:lumMod val="75000"/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searching</a:t>
            </a:r>
            <a:r>
              <a:rPr lang="de-DE" dirty="0" smtClean="0"/>
              <a:t> on an infinite integer </a:t>
            </a:r>
            <a:r>
              <a:rPr lang="de-DE" dirty="0" err="1" smtClean="0"/>
              <a:t>grid</a:t>
            </a:r>
            <a:r>
              <a:rPr lang="de-DE" dirty="0" smtClean="0"/>
              <a:t> was </a:t>
            </a:r>
            <a:r>
              <a:rPr lang="de-DE" dirty="0" err="1" smtClean="0"/>
              <a:t>considered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Baeza</a:t>
            </a:r>
            <a:r>
              <a:rPr lang="de-DE" dirty="0" smtClean="0"/>
              <a:t>-Yates et al. (1993):</a:t>
            </a:r>
          </a:p>
          <a:p>
            <a:pPr lvl="1"/>
            <a:r>
              <a:rPr lang="de-DE" dirty="0" err="1" smtClean="0"/>
              <a:t>any</a:t>
            </a:r>
            <a:r>
              <a:rPr lang="de-DE" dirty="0" smtClean="0"/>
              <a:t> online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finding</a:t>
            </a:r>
            <a:r>
              <a:rPr lang="de-DE" dirty="0" smtClean="0"/>
              <a:t> a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i="1" dirty="0" smtClean="0"/>
              <a:t>k</a:t>
            </a:r>
            <a:r>
              <a:rPr lang="de-DE" dirty="0" smtClean="0"/>
              <a:t> (in L</a:t>
            </a:r>
            <a:r>
              <a:rPr lang="de-DE" baseline="-25000" dirty="0" smtClean="0"/>
              <a:t>1</a:t>
            </a:r>
            <a:r>
              <a:rPr lang="de-DE" dirty="0" smtClean="0"/>
              <a:t>-metric)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least                  2</a:t>
            </a:r>
            <a:r>
              <a:rPr lang="de-DE" i="1" dirty="0" smtClean="0"/>
              <a:t>k</a:t>
            </a:r>
            <a:r>
              <a:rPr lang="de-DE" dirty="0" smtClean="0"/>
              <a:t>²+O(</a:t>
            </a:r>
            <a:r>
              <a:rPr lang="de-DE" i="1" dirty="0" smtClean="0"/>
              <a:t>k</a:t>
            </a:r>
            <a:r>
              <a:rPr lang="de-DE" dirty="0" smtClean="0"/>
              <a:t>) </a:t>
            </a:r>
            <a:r>
              <a:rPr lang="de-DE" dirty="0" err="1" smtClean="0"/>
              <a:t>steps</a:t>
            </a:r>
            <a:endParaRPr lang="de-DE" dirty="0" smtClean="0"/>
          </a:p>
          <a:p>
            <a:pPr lvl="1"/>
            <a:r>
              <a:rPr lang="de-DE" dirty="0" err="1" smtClean="0"/>
              <a:t>strategy</a:t>
            </a:r>
            <a:r>
              <a:rPr lang="de-DE" dirty="0" smtClean="0"/>
              <a:t> NSESWSNWN:</a:t>
            </a:r>
          </a:p>
          <a:p>
            <a:pPr lvl="2"/>
            <a:r>
              <a:rPr lang="de-DE" dirty="0" err="1" smtClean="0"/>
              <a:t>visits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 on </a:t>
            </a:r>
            <a:r>
              <a:rPr lang="de-DE" dirty="0" err="1" smtClean="0"/>
              <a:t>diamond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 err="1" smtClean="0"/>
              <a:t>origin</a:t>
            </a:r>
            <a:r>
              <a:rPr lang="de-DE" dirty="0" smtClean="0"/>
              <a:t> in 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i="1" dirty="0" smtClean="0"/>
              <a:t>k</a:t>
            </a:r>
            <a:endParaRPr lang="de-DE" dirty="0" smtClean="0"/>
          </a:p>
          <a:p>
            <a:pPr lvl="2"/>
            <a:r>
              <a:rPr lang="de-DE" dirty="0" err="1" smtClean="0"/>
              <a:t>requires</a:t>
            </a:r>
            <a:r>
              <a:rPr lang="de-DE" dirty="0" smtClean="0"/>
              <a:t> 2</a:t>
            </a:r>
            <a:r>
              <a:rPr lang="de-DE" i="1" dirty="0" smtClean="0"/>
              <a:t>k</a:t>
            </a:r>
            <a:r>
              <a:rPr lang="de-DE" dirty="0" smtClean="0"/>
              <a:t>²+5</a:t>
            </a:r>
            <a:r>
              <a:rPr lang="de-DE" i="1" dirty="0" smtClean="0"/>
              <a:t>k</a:t>
            </a:r>
            <a:r>
              <a:rPr lang="de-DE" dirty="0" smtClean="0"/>
              <a:t>+2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7" name="Rechteck 6"/>
          <p:cNvSpPr>
            <a:spLocks noChangeAspect="1"/>
          </p:cNvSpPr>
          <p:nvPr/>
        </p:nvSpPr>
        <p:spPr>
          <a:xfrm rot="18889443">
            <a:off x="1304709" y="2393956"/>
            <a:ext cx="2304256" cy="2304256"/>
          </a:xfrm>
          <a:prstGeom prst="rect">
            <a:avLst/>
          </a:prstGeom>
          <a:noFill/>
          <a:ln w="63500">
            <a:solidFill>
              <a:srgbClr val="66FF66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251520" y="3212976"/>
            <a:ext cx="4257675" cy="2696717"/>
          </a:xfrm>
          <a:custGeom>
            <a:avLst/>
            <a:gdLst>
              <a:gd name="connsiteX0" fmla="*/ 3629025 w 4257675"/>
              <a:gd name="connsiteY0" fmla="*/ 0 h 2771775"/>
              <a:gd name="connsiteX1" fmla="*/ 3038475 w 4257675"/>
              <a:gd name="connsiteY1" fmla="*/ 400050 h 2771775"/>
              <a:gd name="connsiteX2" fmla="*/ 2571750 w 4257675"/>
              <a:gd name="connsiteY2" fmla="*/ 1162050 h 2771775"/>
              <a:gd name="connsiteX3" fmla="*/ 2143125 w 4257675"/>
              <a:gd name="connsiteY3" fmla="*/ 1514475 h 2771775"/>
              <a:gd name="connsiteX4" fmla="*/ 1162050 w 4257675"/>
              <a:gd name="connsiteY4" fmla="*/ 581025 h 2771775"/>
              <a:gd name="connsiteX5" fmla="*/ 638175 w 4257675"/>
              <a:gd name="connsiteY5" fmla="*/ 304800 h 2771775"/>
              <a:gd name="connsiteX6" fmla="*/ 342900 w 4257675"/>
              <a:gd name="connsiteY6" fmla="*/ 371475 h 2771775"/>
              <a:gd name="connsiteX7" fmla="*/ 0 w 4257675"/>
              <a:gd name="connsiteY7" fmla="*/ 895350 h 2771775"/>
              <a:gd name="connsiteX8" fmla="*/ 704850 w 4257675"/>
              <a:gd name="connsiteY8" fmla="*/ 1743075 h 2771775"/>
              <a:gd name="connsiteX9" fmla="*/ 1685925 w 4257675"/>
              <a:gd name="connsiteY9" fmla="*/ 2590800 h 2771775"/>
              <a:gd name="connsiteX10" fmla="*/ 2276475 w 4257675"/>
              <a:gd name="connsiteY10" fmla="*/ 2771775 h 2771775"/>
              <a:gd name="connsiteX11" fmla="*/ 3609975 w 4257675"/>
              <a:gd name="connsiteY11" fmla="*/ 2171700 h 2771775"/>
              <a:gd name="connsiteX12" fmla="*/ 4143375 w 4257675"/>
              <a:gd name="connsiteY12" fmla="*/ 1400175 h 2771775"/>
              <a:gd name="connsiteX13" fmla="*/ 4257675 w 4257675"/>
              <a:gd name="connsiteY13" fmla="*/ 571500 h 2771775"/>
              <a:gd name="connsiteX14" fmla="*/ 3629025 w 4257675"/>
              <a:gd name="connsiteY14" fmla="*/ 0 h 2771775"/>
              <a:gd name="connsiteX0" fmla="*/ 3590553 w 4257675"/>
              <a:gd name="connsiteY0" fmla="*/ 0 h 2696716"/>
              <a:gd name="connsiteX1" fmla="*/ 3038475 w 4257675"/>
              <a:gd name="connsiteY1" fmla="*/ 324991 h 2696716"/>
              <a:gd name="connsiteX2" fmla="*/ 2571750 w 4257675"/>
              <a:gd name="connsiteY2" fmla="*/ 1086991 h 2696716"/>
              <a:gd name="connsiteX3" fmla="*/ 2143125 w 4257675"/>
              <a:gd name="connsiteY3" fmla="*/ 1439416 h 2696716"/>
              <a:gd name="connsiteX4" fmla="*/ 1162050 w 4257675"/>
              <a:gd name="connsiteY4" fmla="*/ 505966 h 2696716"/>
              <a:gd name="connsiteX5" fmla="*/ 638175 w 4257675"/>
              <a:gd name="connsiteY5" fmla="*/ 229741 h 2696716"/>
              <a:gd name="connsiteX6" fmla="*/ 342900 w 4257675"/>
              <a:gd name="connsiteY6" fmla="*/ 296416 h 2696716"/>
              <a:gd name="connsiteX7" fmla="*/ 0 w 4257675"/>
              <a:gd name="connsiteY7" fmla="*/ 820291 h 2696716"/>
              <a:gd name="connsiteX8" fmla="*/ 704850 w 4257675"/>
              <a:gd name="connsiteY8" fmla="*/ 1668016 h 2696716"/>
              <a:gd name="connsiteX9" fmla="*/ 1685925 w 4257675"/>
              <a:gd name="connsiteY9" fmla="*/ 2515741 h 2696716"/>
              <a:gd name="connsiteX10" fmla="*/ 2276475 w 4257675"/>
              <a:gd name="connsiteY10" fmla="*/ 2696716 h 2696716"/>
              <a:gd name="connsiteX11" fmla="*/ 3609975 w 4257675"/>
              <a:gd name="connsiteY11" fmla="*/ 2096641 h 2696716"/>
              <a:gd name="connsiteX12" fmla="*/ 4143375 w 4257675"/>
              <a:gd name="connsiteY12" fmla="*/ 1325116 h 2696716"/>
              <a:gd name="connsiteX13" fmla="*/ 4257675 w 4257675"/>
              <a:gd name="connsiteY13" fmla="*/ 496441 h 2696716"/>
              <a:gd name="connsiteX14" fmla="*/ 3590553 w 4257675"/>
              <a:gd name="connsiteY14" fmla="*/ 0 h 2696716"/>
              <a:gd name="connsiteX0" fmla="*/ 3662561 w 4257675"/>
              <a:gd name="connsiteY0" fmla="*/ 0 h 2696717"/>
              <a:gd name="connsiteX1" fmla="*/ 3038475 w 4257675"/>
              <a:gd name="connsiteY1" fmla="*/ 324992 h 2696717"/>
              <a:gd name="connsiteX2" fmla="*/ 2571750 w 4257675"/>
              <a:gd name="connsiteY2" fmla="*/ 1086992 h 2696717"/>
              <a:gd name="connsiteX3" fmla="*/ 2143125 w 4257675"/>
              <a:gd name="connsiteY3" fmla="*/ 1439417 h 2696717"/>
              <a:gd name="connsiteX4" fmla="*/ 1162050 w 4257675"/>
              <a:gd name="connsiteY4" fmla="*/ 505967 h 2696717"/>
              <a:gd name="connsiteX5" fmla="*/ 638175 w 4257675"/>
              <a:gd name="connsiteY5" fmla="*/ 229742 h 2696717"/>
              <a:gd name="connsiteX6" fmla="*/ 342900 w 4257675"/>
              <a:gd name="connsiteY6" fmla="*/ 296417 h 2696717"/>
              <a:gd name="connsiteX7" fmla="*/ 0 w 4257675"/>
              <a:gd name="connsiteY7" fmla="*/ 820292 h 2696717"/>
              <a:gd name="connsiteX8" fmla="*/ 704850 w 4257675"/>
              <a:gd name="connsiteY8" fmla="*/ 1668017 h 2696717"/>
              <a:gd name="connsiteX9" fmla="*/ 1685925 w 4257675"/>
              <a:gd name="connsiteY9" fmla="*/ 2515742 h 2696717"/>
              <a:gd name="connsiteX10" fmla="*/ 2276475 w 4257675"/>
              <a:gd name="connsiteY10" fmla="*/ 2696717 h 2696717"/>
              <a:gd name="connsiteX11" fmla="*/ 3609975 w 4257675"/>
              <a:gd name="connsiteY11" fmla="*/ 2096642 h 2696717"/>
              <a:gd name="connsiteX12" fmla="*/ 4143375 w 4257675"/>
              <a:gd name="connsiteY12" fmla="*/ 1325117 h 2696717"/>
              <a:gd name="connsiteX13" fmla="*/ 4257675 w 4257675"/>
              <a:gd name="connsiteY13" fmla="*/ 496442 h 2696717"/>
              <a:gd name="connsiteX14" fmla="*/ 3662561 w 4257675"/>
              <a:gd name="connsiteY14" fmla="*/ 0 h 2696717"/>
              <a:gd name="connsiteX0" fmla="*/ 3662561 w 4257675"/>
              <a:gd name="connsiteY0" fmla="*/ 0 h 2696717"/>
              <a:gd name="connsiteX1" fmla="*/ 3038475 w 4257675"/>
              <a:gd name="connsiteY1" fmla="*/ 324992 h 2696717"/>
              <a:gd name="connsiteX2" fmla="*/ 2571750 w 4257675"/>
              <a:gd name="connsiteY2" fmla="*/ 1086992 h 2696717"/>
              <a:gd name="connsiteX3" fmla="*/ 2143125 w 4257675"/>
              <a:gd name="connsiteY3" fmla="*/ 1439417 h 2696717"/>
              <a:gd name="connsiteX4" fmla="*/ 1162050 w 4257675"/>
              <a:gd name="connsiteY4" fmla="*/ 505967 h 2696717"/>
              <a:gd name="connsiteX5" fmla="*/ 638175 w 4257675"/>
              <a:gd name="connsiteY5" fmla="*/ 229742 h 2696717"/>
              <a:gd name="connsiteX6" fmla="*/ 342900 w 4257675"/>
              <a:gd name="connsiteY6" fmla="*/ 296417 h 2696717"/>
              <a:gd name="connsiteX7" fmla="*/ 0 w 4257675"/>
              <a:gd name="connsiteY7" fmla="*/ 820292 h 2696717"/>
              <a:gd name="connsiteX8" fmla="*/ 704850 w 4257675"/>
              <a:gd name="connsiteY8" fmla="*/ 1668017 h 2696717"/>
              <a:gd name="connsiteX9" fmla="*/ 1685925 w 4257675"/>
              <a:gd name="connsiteY9" fmla="*/ 2515742 h 2696717"/>
              <a:gd name="connsiteX10" fmla="*/ 2276475 w 4257675"/>
              <a:gd name="connsiteY10" fmla="*/ 2696717 h 2696717"/>
              <a:gd name="connsiteX11" fmla="*/ 3609975 w 4257675"/>
              <a:gd name="connsiteY11" fmla="*/ 2096642 h 2696717"/>
              <a:gd name="connsiteX12" fmla="*/ 4143375 w 4257675"/>
              <a:gd name="connsiteY12" fmla="*/ 1325117 h 2696717"/>
              <a:gd name="connsiteX13" fmla="*/ 4257675 w 4257675"/>
              <a:gd name="connsiteY13" fmla="*/ 496442 h 2696717"/>
              <a:gd name="connsiteX14" fmla="*/ 3662561 w 4257675"/>
              <a:gd name="connsiteY14" fmla="*/ 0 h 269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57675" h="2696717">
                <a:moveTo>
                  <a:pt x="3662561" y="0"/>
                </a:moveTo>
                <a:cubicBezTo>
                  <a:pt x="3375653" y="75564"/>
                  <a:pt x="3246504" y="216661"/>
                  <a:pt x="3038475" y="324992"/>
                </a:cubicBezTo>
                <a:lnTo>
                  <a:pt x="2571750" y="1086992"/>
                </a:lnTo>
                <a:lnTo>
                  <a:pt x="2143125" y="1439417"/>
                </a:lnTo>
                <a:lnTo>
                  <a:pt x="1162050" y="505967"/>
                </a:lnTo>
                <a:lnTo>
                  <a:pt x="638175" y="229742"/>
                </a:lnTo>
                <a:lnTo>
                  <a:pt x="342900" y="296417"/>
                </a:lnTo>
                <a:lnTo>
                  <a:pt x="0" y="820292"/>
                </a:lnTo>
                <a:lnTo>
                  <a:pt x="704850" y="1668017"/>
                </a:lnTo>
                <a:lnTo>
                  <a:pt x="1685925" y="2515742"/>
                </a:lnTo>
                <a:lnTo>
                  <a:pt x="2276475" y="2696717"/>
                </a:lnTo>
                <a:lnTo>
                  <a:pt x="3609975" y="2096642"/>
                </a:lnTo>
                <a:lnTo>
                  <a:pt x="4143375" y="1325117"/>
                </a:lnTo>
                <a:lnTo>
                  <a:pt x="4257675" y="496442"/>
                </a:lnTo>
                <a:lnTo>
                  <a:pt x="3662561" y="0"/>
                </a:lnTo>
                <a:close/>
              </a:path>
            </a:pathLst>
          </a:custGeom>
          <a:solidFill>
            <a:srgbClr val="66FF66">
              <a:alpha val="4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059832" y="55172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only</a:t>
            </a:r>
            <a:r>
              <a:rPr lang="de-D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4</a:t>
            </a:r>
            <a:r>
              <a:rPr lang="de-DE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lang="de-D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+3</a:t>
            </a:r>
            <a:endParaRPr lang="de-D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/>
              <a:t>searching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plane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competitive</a:t>
            </a:r>
            <a:endParaRPr lang="de-DE" dirty="0" smtClean="0"/>
          </a:p>
          <a:p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competitivity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(Fleischer et al. 2008)</a:t>
            </a:r>
          </a:p>
          <a:p>
            <a:pPr lvl="1">
              <a:buFont typeface="Wingdings"/>
              <a:buChar char="à"/>
            </a:pPr>
            <a:r>
              <a:rPr lang="de-DE" dirty="0" err="1" smtClean="0">
                <a:sym typeface="Wingdings" pitchFamily="2" charset="2"/>
              </a:rPr>
              <a:t>We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compare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path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online </a:t>
            </a:r>
            <a:r>
              <a:rPr lang="de-DE" dirty="0" err="1" smtClean="0">
                <a:sym typeface="Wingdings" pitchFamily="2" charset="2"/>
              </a:rPr>
              <a:t>search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strategy</a:t>
            </a:r>
            <a:endParaRPr lang="de-DE" dirty="0" smtClean="0">
              <a:sym typeface="Wingdings" pitchFamily="2" charset="2"/>
            </a:endParaRPr>
          </a:p>
          <a:p>
            <a:pPr lvl="2"/>
            <a:r>
              <a:rPr lang="de-DE" dirty="0" smtClean="0">
                <a:sym typeface="Wingdings" pitchFamily="2" charset="2"/>
              </a:rPr>
              <a:t>NOT </a:t>
            </a:r>
            <a:r>
              <a:rPr lang="de-DE" dirty="0" err="1" smtClean="0">
                <a:sym typeface="Wingdings" pitchFamily="2" charset="2"/>
              </a:rPr>
              <a:t>to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shortest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path</a:t>
            </a:r>
            <a:endParaRPr lang="de-DE" dirty="0" smtClean="0">
              <a:sym typeface="Wingdings" pitchFamily="2" charset="2"/>
            </a:endParaRPr>
          </a:p>
          <a:p>
            <a:pPr lvl="2"/>
            <a:r>
              <a:rPr lang="de-DE" dirty="0" smtClean="0">
                <a:sym typeface="Wingdings" pitchFamily="2" charset="2"/>
              </a:rPr>
              <a:t>but </a:t>
            </a:r>
            <a:r>
              <a:rPr lang="de-DE" dirty="0" err="1" smtClean="0">
                <a:sym typeface="Wingdings" pitchFamily="2" charset="2"/>
              </a:rPr>
              <a:t>to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best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possible</a:t>
            </a:r>
            <a:r>
              <a:rPr lang="de-DE" dirty="0" smtClean="0">
                <a:sym typeface="Wingdings" pitchFamily="2" charset="2"/>
              </a:rPr>
              <a:t> online </a:t>
            </a:r>
            <a:r>
              <a:rPr lang="de-DE" dirty="0" err="1" smtClean="0">
                <a:sym typeface="Wingdings" pitchFamily="2" charset="2"/>
              </a:rPr>
              <a:t>search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path</a:t>
            </a:r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err="1" smtClean="0">
                <a:sym typeface="Wingdings" pitchFamily="2" charset="2"/>
              </a:rPr>
              <a:t>search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ratio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sr</a:t>
            </a:r>
            <a:r>
              <a:rPr lang="de-DE" dirty="0" smtClean="0">
                <a:sym typeface="Wingdings" pitchFamily="2" charset="2"/>
              </a:rPr>
              <a:t>:</a:t>
            </a:r>
          </a:p>
          <a:p>
            <a:pPr lvl="1"/>
            <a:endParaRPr lang="de-DE" dirty="0" smtClean="0">
              <a:sym typeface="Wingdings" pitchFamily="2" charset="2"/>
            </a:endParaRPr>
          </a:p>
          <a:p>
            <a:pPr lvl="1"/>
            <a:endParaRPr lang="de-DE" dirty="0" smtClean="0">
              <a:sym typeface="Wingdings" pitchFamily="2" charset="2"/>
            </a:endParaRPr>
          </a:p>
          <a:p>
            <a:pPr lvl="1"/>
            <a:endParaRPr lang="de-DE" dirty="0" smtClean="0">
              <a:sym typeface="Wingdings" pitchFamily="2" charset="2"/>
            </a:endParaRPr>
          </a:p>
          <a:p>
            <a:pPr lvl="1"/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err="1" smtClean="0">
                <a:sym typeface="Wingdings" pitchFamily="2" charset="2"/>
              </a:rPr>
              <a:t>goal</a:t>
            </a:r>
            <a:r>
              <a:rPr lang="de-DE" dirty="0" smtClean="0">
                <a:sym typeface="Wingdings" pitchFamily="2" charset="2"/>
              </a:rPr>
              <a:t>: 	</a:t>
            </a:r>
            <a:r>
              <a:rPr lang="de-DE" dirty="0" err="1" smtClean="0">
                <a:sym typeface="Wingdings" pitchFamily="2" charset="2"/>
              </a:rPr>
              <a:t>sr</a:t>
            </a:r>
            <a:r>
              <a:rPr lang="de-DE" dirty="0" smtClean="0">
                <a:sym typeface="Wingdings" pitchFamily="2" charset="2"/>
              </a:rPr>
              <a:t>(ALG) ≤ </a:t>
            </a:r>
            <a:r>
              <a:rPr lang="de-DE" dirty="0" err="1" smtClean="0">
                <a:sym typeface="Wingdings" pitchFamily="2" charset="2"/>
              </a:rPr>
              <a:t>c∙sr</a:t>
            </a:r>
            <a:r>
              <a:rPr lang="de-DE" dirty="0" smtClean="0">
                <a:sym typeface="Wingdings" pitchFamily="2" charset="2"/>
              </a:rPr>
              <a:t>(OPT)+</a:t>
            </a:r>
            <a:r>
              <a:rPr lang="de-DE" dirty="0" smtClean="0">
                <a:sym typeface="Wingdings" pitchFamily="2" charset="2"/>
              </a:rPr>
              <a:t>a</a:t>
            </a:r>
          </a:p>
          <a:p>
            <a:pPr lvl="1"/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smtClean="0">
                <a:sym typeface="Wingdings" pitchFamily="2" charset="2"/>
              </a:rPr>
              <a:t>            ≤ </a:t>
            </a:r>
            <a:r>
              <a:rPr lang="de-DE" dirty="0" err="1" smtClean="0">
                <a:sym typeface="Wingdings" pitchFamily="2" charset="2"/>
              </a:rPr>
              <a:t>constant</a:t>
            </a:r>
            <a:r>
              <a:rPr lang="de-DE" dirty="0" smtClean="0">
                <a:sym typeface="Wingdings" pitchFamily="2" charset="2"/>
              </a:rPr>
              <a:t>   ALG </a:t>
            </a:r>
            <a:r>
              <a:rPr lang="de-DE" dirty="0" err="1" smtClean="0">
                <a:sym typeface="Wingdings" pitchFamily="2" charset="2"/>
              </a:rPr>
              <a:t>search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competitive</a:t>
            </a:r>
            <a:endParaRPr lang="de-DE" dirty="0" smtClean="0">
              <a:sym typeface="Wingdings" pitchFamily="2" charset="2"/>
            </a:endParaRPr>
          </a:p>
          <a:p>
            <a:pPr lvl="1">
              <a:buNone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Competitivity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-2700808" y="21328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Folie zu </a:t>
            </a:r>
            <a:r>
              <a:rPr lang="de-DE" dirty="0" err="1" smtClean="0"/>
              <a:t>serach</a:t>
            </a:r>
            <a:r>
              <a:rPr lang="de-DE" dirty="0" smtClean="0"/>
              <a:t> </a:t>
            </a:r>
            <a:r>
              <a:rPr lang="de-DE" dirty="0" err="1" smtClean="0"/>
              <a:t>comp</a:t>
            </a:r>
            <a:r>
              <a:rPr lang="de-DE" dirty="0" smtClean="0"/>
              <a:t>.?</a:t>
            </a:r>
          </a:p>
          <a:p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2699792" y="2996952"/>
            <a:ext cx="1908872" cy="729372"/>
            <a:chOff x="-2052736" y="3573016"/>
            <a:chExt cx="1908872" cy="729372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-2052736" y="3573016"/>
              <a:ext cx="1908872" cy="729372"/>
              <a:chOff x="-2052736" y="3573016"/>
              <a:chExt cx="1908872" cy="729372"/>
            </a:xfrm>
          </p:grpSpPr>
          <p:grpSp>
            <p:nvGrpSpPr>
              <p:cNvPr id="12" name="Gruppieren 11"/>
              <p:cNvGrpSpPr/>
              <p:nvPr/>
            </p:nvGrpSpPr>
            <p:grpSpPr>
              <a:xfrm>
                <a:off x="-1368000" y="3573016"/>
                <a:ext cx="1224136" cy="729372"/>
                <a:chOff x="-1368000" y="3573016"/>
                <a:chExt cx="1224136" cy="729372"/>
              </a:xfrm>
            </p:grpSpPr>
            <p:sp>
              <p:nvSpPr>
                <p:cNvPr id="6" name="Textfeld 5"/>
                <p:cNvSpPr txBox="1"/>
                <p:nvPr/>
              </p:nvSpPr>
              <p:spPr>
                <a:xfrm>
                  <a:off x="-1332656" y="3573016"/>
                  <a:ext cx="1152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 smtClean="0">
                      <a:solidFill>
                        <a:srgbClr val="214478"/>
                      </a:solidFill>
                    </a:rPr>
                    <a:t>|</a:t>
                  </a:r>
                  <a:r>
                    <a:rPr lang="el-GR" dirty="0" smtClean="0">
                      <a:solidFill>
                        <a:srgbClr val="214478"/>
                      </a:solidFill>
                    </a:rPr>
                    <a:t>Π</a:t>
                  </a:r>
                  <a:r>
                    <a:rPr lang="de-DE" dirty="0" smtClean="0">
                      <a:solidFill>
                        <a:srgbClr val="214478"/>
                      </a:solidFill>
                    </a:rPr>
                    <a:t>(p)|</a:t>
                  </a:r>
                  <a:endParaRPr lang="de-DE" dirty="0">
                    <a:solidFill>
                      <a:srgbClr val="214478"/>
                    </a:solidFill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-1368000" y="3933056"/>
                  <a:ext cx="12241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 smtClean="0">
                      <a:solidFill>
                        <a:srgbClr val="214478"/>
                      </a:solidFill>
                    </a:rPr>
                    <a:t>|</a:t>
                  </a:r>
                  <a:r>
                    <a:rPr lang="de-DE" dirty="0" err="1" smtClean="0">
                      <a:solidFill>
                        <a:srgbClr val="214478"/>
                      </a:solidFill>
                    </a:rPr>
                    <a:t>sp</a:t>
                  </a:r>
                  <a:r>
                    <a:rPr lang="de-DE" dirty="0" smtClean="0">
                      <a:solidFill>
                        <a:srgbClr val="214478"/>
                      </a:solidFill>
                    </a:rPr>
                    <a:t>(p)|</a:t>
                  </a:r>
                  <a:endParaRPr lang="de-DE" dirty="0">
                    <a:solidFill>
                      <a:srgbClr val="214478"/>
                    </a:solidFill>
                  </a:endParaRPr>
                </a:p>
              </p:txBody>
            </p:sp>
          </p:grpSp>
          <p:sp>
            <p:nvSpPr>
              <p:cNvPr id="13" name="Textfeld 12"/>
              <p:cNvSpPr txBox="1"/>
              <p:nvPr/>
            </p:nvSpPr>
            <p:spPr>
              <a:xfrm>
                <a:off x="-2052736" y="3779748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 smtClean="0">
                    <a:solidFill>
                      <a:srgbClr val="214478"/>
                    </a:solidFill>
                  </a:rPr>
                  <a:t>sup</a:t>
                </a:r>
                <a:r>
                  <a:rPr lang="de-DE" baseline="-25000" dirty="0" err="1" smtClean="0">
                    <a:solidFill>
                      <a:srgbClr val="214478"/>
                    </a:solidFill>
                  </a:rPr>
                  <a:t>p</a:t>
                </a:r>
                <a:r>
                  <a:rPr lang="de-DE" baseline="-25000" dirty="0" err="1" smtClean="0">
                    <a:solidFill>
                      <a:srgbClr val="214478"/>
                    </a:solidFill>
                    <a:sym typeface="Mathematica1"/>
                  </a:rPr>
                  <a:t>G</a:t>
                </a:r>
                <a:endParaRPr lang="de-DE" dirty="0">
                  <a:solidFill>
                    <a:srgbClr val="214478"/>
                  </a:solidFill>
                </a:endParaRPr>
              </a:p>
            </p:txBody>
          </p:sp>
        </p:grpSp>
        <p:cxnSp>
          <p:nvCxnSpPr>
            <p:cNvPr id="16" name="Gerade Verbindung 15"/>
            <p:cNvCxnSpPr/>
            <p:nvPr/>
          </p:nvCxnSpPr>
          <p:spPr>
            <a:xfrm>
              <a:off x="-1332656" y="3933056"/>
              <a:ext cx="792088" cy="0"/>
            </a:xfrm>
            <a:prstGeom prst="line">
              <a:avLst/>
            </a:prstGeom>
            <a:ln w="25400">
              <a:solidFill>
                <a:srgbClr val="2144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Legende mit Linie 2 18"/>
          <p:cNvSpPr/>
          <p:nvPr/>
        </p:nvSpPr>
        <p:spPr>
          <a:xfrm>
            <a:off x="3275856" y="3356992"/>
            <a:ext cx="144016" cy="216024"/>
          </a:xfrm>
          <a:prstGeom prst="borderCallout2">
            <a:avLst>
              <a:gd name="adj1" fmla="val 103006"/>
              <a:gd name="adj2" fmla="val 27777"/>
              <a:gd name="adj3" fmla="val 203312"/>
              <a:gd name="adj4" fmla="val -4631"/>
              <a:gd name="adj5" fmla="val 384535"/>
              <a:gd name="adj6" fmla="val 99904"/>
            </a:avLst>
          </a:prstGeom>
          <a:solidFill>
            <a:srgbClr val="66FF66">
              <a:alpha val="40000"/>
            </a:srgbClr>
          </a:solidFill>
          <a:ln>
            <a:solidFill>
              <a:srgbClr val="66FF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843808" y="40770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214478"/>
                </a:solidFill>
              </a:rPr>
              <a:t>environment</a:t>
            </a:r>
            <a:endParaRPr lang="de-DE" dirty="0">
              <a:solidFill>
                <a:srgbClr val="214478"/>
              </a:solidFill>
            </a:endParaRPr>
          </a:p>
        </p:txBody>
      </p:sp>
      <p:sp>
        <p:nvSpPr>
          <p:cNvPr id="21" name="Legende mit Linie 2 20"/>
          <p:cNvSpPr/>
          <p:nvPr/>
        </p:nvSpPr>
        <p:spPr>
          <a:xfrm>
            <a:off x="3563888" y="3429000"/>
            <a:ext cx="504056" cy="216024"/>
          </a:xfrm>
          <a:prstGeom prst="borderCallout2">
            <a:avLst>
              <a:gd name="adj1" fmla="val 101000"/>
              <a:gd name="adj2" fmla="val 101716"/>
              <a:gd name="adj3" fmla="val 247448"/>
              <a:gd name="adj4" fmla="val 167320"/>
              <a:gd name="adj5" fmla="val 304291"/>
              <a:gd name="adj6" fmla="val 264118"/>
            </a:avLst>
          </a:prstGeom>
          <a:solidFill>
            <a:srgbClr val="66FF66">
              <a:alpha val="40000"/>
            </a:srgbClr>
          </a:solidFill>
          <a:ln>
            <a:solidFill>
              <a:srgbClr val="66FF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Legende mit Linie 2 21"/>
          <p:cNvSpPr/>
          <p:nvPr/>
        </p:nvSpPr>
        <p:spPr>
          <a:xfrm>
            <a:off x="3635896" y="3068960"/>
            <a:ext cx="360040" cy="216024"/>
          </a:xfrm>
          <a:prstGeom prst="borderCallout2">
            <a:avLst>
              <a:gd name="adj1" fmla="val 54860"/>
              <a:gd name="adj2" fmla="val 103607"/>
              <a:gd name="adj3" fmla="val 78934"/>
              <a:gd name="adj4" fmla="val 245730"/>
              <a:gd name="adj5" fmla="val 75596"/>
              <a:gd name="adj6" fmla="val 298507"/>
            </a:avLst>
          </a:prstGeom>
          <a:solidFill>
            <a:srgbClr val="66FF66">
              <a:alpha val="40000"/>
            </a:srgbClr>
          </a:solidFill>
          <a:ln>
            <a:solidFill>
              <a:srgbClr val="66FF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4788024" y="29249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214478"/>
                </a:solidFill>
              </a:rPr>
              <a:t>online </a:t>
            </a:r>
            <a:r>
              <a:rPr lang="de-DE" dirty="0" err="1" smtClean="0">
                <a:solidFill>
                  <a:srgbClr val="214478"/>
                </a:solidFill>
              </a:rPr>
              <a:t>strategy‘s</a:t>
            </a:r>
            <a:r>
              <a:rPr lang="de-DE" dirty="0" smtClean="0">
                <a:solidFill>
                  <a:srgbClr val="214478"/>
                </a:solidFill>
              </a:rPr>
              <a:t> </a:t>
            </a:r>
            <a:r>
              <a:rPr lang="de-DE" dirty="0" err="1" smtClean="0">
                <a:solidFill>
                  <a:srgbClr val="214478"/>
                </a:solidFill>
              </a:rPr>
              <a:t>path</a:t>
            </a:r>
            <a:r>
              <a:rPr lang="de-DE" dirty="0" smtClean="0">
                <a:solidFill>
                  <a:srgbClr val="214478"/>
                </a:solidFill>
              </a:rPr>
              <a:t> </a:t>
            </a:r>
            <a:r>
              <a:rPr lang="de-DE" dirty="0" err="1" smtClean="0">
                <a:solidFill>
                  <a:srgbClr val="214478"/>
                </a:solidFill>
              </a:rPr>
              <a:t>to</a:t>
            </a:r>
            <a:r>
              <a:rPr lang="de-DE" dirty="0" smtClean="0">
                <a:solidFill>
                  <a:srgbClr val="214478"/>
                </a:solidFill>
              </a:rPr>
              <a:t> p</a:t>
            </a:r>
            <a:endParaRPr lang="de-DE" dirty="0">
              <a:solidFill>
                <a:srgbClr val="214478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004048" y="371703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214478"/>
                </a:solidFill>
              </a:rPr>
              <a:t>shortest</a:t>
            </a:r>
            <a:r>
              <a:rPr lang="de-DE" dirty="0" smtClean="0">
                <a:solidFill>
                  <a:srgbClr val="214478"/>
                </a:solidFill>
              </a:rPr>
              <a:t> </a:t>
            </a:r>
            <a:r>
              <a:rPr lang="de-DE" dirty="0" err="1" smtClean="0">
                <a:solidFill>
                  <a:srgbClr val="214478"/>
                </a:solidFill>
              </a:rPr>
              <a:t>path</a:t>
            </a:r>
            <a:r>
              <a:rPr lang="de-DE" dirty="0" smtClean="0">
                <a:solidFill>
                  <a:srgbClr val="214478"/>
                </a:solidFill>
              </a:rPr>
              <a:t> </a:t>
            </a:r>
            <a:r>
              <a:rPr lang="de-DE" dirty="0" err="1" smtClean="0">
                <a:solidFill>
                  <a:srgbClr val="214478"/>
                </a:solidFill>
              </a:rPr>
              <a:t>to</a:t>
            </a:r>
            <a:r>
              <a:rPr lang="de-DE" dirty="0" smtClean="0">
                <a:solidFill>
                  <a:srgbClr val="214478"/>
                </a:solidFill>
              </a:rPr>
              <a:t> p</a:t>
            </a:r>
            <a:endParaRPr lang="de-DE" dirty="0">
              <a:solidFill>
                <a:srgbClr val="214478"/>
              </a:solidFill>
            </a:endParaRPr>
          </a:p>
        </p:txBody>
      </p:sp>
      <p:pic>
        <p:nvPicPr>
          <p:cNvPr id="26" name="Grafik 25" descr="roombastap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0" y="6588000"/>
            <a:ext cx="216000" cy="2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2">
                <a:lumMod val="75000"/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  <p:grpSp>
        <p:nvGrpSpPr>
          <p:cNvPr id="23" name="Gruppieren 22"/>
          <p:cNvGrpSpPr/>
          <p:nvPr/>
        </p:nvGrpSpPr>
        <p:grpSpPr>
          <a:xfrm>
            <a:off x="1152280" y="5157192"/>
            <a:ext cx="827432" cy="729372"/>
            <a:chOff x="-1368000" y="3573016"/>
            <a:chExt cx="1224136" cy="729372"/>
          </a:xfrm>
        </p:grpSpPr>
        <p:grpSp>
          <p:nvGrpSpPr>
            <p:cNvPr id="29" name="Gruppieren 11"/>
            <p:cNvGrpSpPr/>
            <p:nvPr/>
          </p:nvGrpSpPr>
          <p:grpSpPr>
            <a:xfrm>
              <a:off x="-1368000" y="3573016"/>
              <a:ext cx="1224136" cy="729372"/>
              <a:chOff x="-1368000" y="3573016"/>
              <a:chExt cx="1224136" cy="729372"/>
            </a:xfrm>
          </p:grpSpPr>
          <p:sp>
            <p:nvSpPr>
              <p:cNvPr id="31" name="Textfeld 30"/>
              <p:cNvSpPr txBox="1"/>
              <p:nvPr/>
            </p:nvSpPr>
            <p:spPr>
              <a:xfrm>
                <a:off x="-1332656" y="3573016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rgbClr val="214478"/>
                    </a:solidFill>
                  </a:rPr>
                  <a:t>ALG</a:t>
                </a:r>
                <a:endParaRPr lang="de-DE" dirty="0">
                  <a:solidFill>
                    <a:srgbClr val="214478"/>
                  </a:solidFill>
                </a:endParaRPr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-1368000" y="3933056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rgbClr val="214478"/>
                    </a:solidFill>
                  </a:rPr>
                  <a:t>OPT</a:t>
                </a:r>
                <a:endParaRPr lang="de-DE" dirty="0">
                  <a:solidFill>
                    <a:srgbClr val="214478"/>
                  </a:solidFill>
                </a:endParaRPr>
              </a:p>
            </p:txBody>
          </p:sp>
        </p:grpSp>
        <p:cxnSp>
          <p:nvCxnSpPr>
            <p:cNvPr id="28" name="Gerade Verbindung 27"/>
            <p:cNvCxnSpPr/>
            <p:nvPr/>
          </p:nvCxnSpPr>
          <p:spPr>
            <a:xfrm>
              <a:off x="-1253246" y="3933056"/>
              <a:ext cx="576724" cy="0"/>
            </a:xfrm>
            <a:prstGeom prst="line">
              <a:avLst/>
            </a:prstGeom>
            <a:ln w="25400">
              <a:solidFill>
                <a:srgbClr val="2144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pic>
        <p:nvPicPr>
          <p:cNvPr id="6" name="Grafik 5" descr="brio_flickr_MichaelEClar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909" y="1743199"/>
            <a:ext cx="3795059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611559" y="390343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214478"/>
                </a:solidFill>
              </a:rPr>
              <a:t>MichaelEClarke@flickr</a:t>
            </a:r>
            <a:endParaRPr lang="de-DE" dirty="0">
              <a:solidFill>
                <a:srgbClr val="214478"/>
              </a:solidFill>
            </a:endParaRPr>
          </a:p>
        </p:txBody>
      </p:sp>
      <p:pic>
        <p:nvPicPr>
          <p:cNvPr id="8" name="Grafik 7" descr="P1000470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43199"/>
            <a:ext cx="37944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feld 8"/>
          <p:cNvSpPr txBox="1"/>
          <p:nvPr/>
        </p:nvSpPr>
        <p:spPr>
          <a:xfrm>
            <a:off x="827584" y="447950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214478"/>
                </a:solidFill>
              </a:rPr>
              <a:t>One</a:t>
            </a:r>
            <a:r>
              <a:rPr lang="de-DE" sz="2400" dirty="0" smtClean="0">
                <a:solidFill>
                  <a:srgbClr val="214478"/>
                </a:solidFill>
              </a:rPr>
              <a:t>-Dimensional </a:t>
            </a:r>
            <a:r>
              <a:rPr lang="de-DE" sz="2400" dirty="0" err="1" smtClean="0">
                <a:solidFill>
                  <a:srgbClr val="214478"/>
                </a:solidFill>
              </a:rPr>
              <a:t>Agents</a:t>
            </a:r>
            <a:endParaRPr lang="de-DE" sz="2400" dirty="0">
              <a:solidFill>
                <a:srgbClr val="214478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148064" y="447950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214478"/>
                </a:solidFill>
              </a:rPr>
              <a:t>Two</a:t>
            </a:r>
            <a:r>
              <a:rPr lang="de-DE" sz="2400" dirty="0" smtClean="0">
                <a:solidFill>
                  <a:srgbClr val="214478"/>
                </a:solidFill>
              </a:rPr>
              <a:t>-Dimensional </a:t>
            </a:r>
            <a:r>
              <a:rPr lang="de-DE" sz="2400" dirty="0" err="1" smtClean="0">
                <a:solidFill>
                  <a:srgbClr val="214478"/>
                </a:solidFill>
              </a:rPr>
              <a:t>Agents</a:t>
            </a:r>
            <a:endParaRPr lang="de-DE" sz="2400" dirty="0">
              <a:solidFill>
                <a:srgbClr val="214478"/>
              </a:solidFill>
            </a:endParaRPr>
          </a:p>
        </p:txBody>
      </p:sp>
      <p:pic>
        <p:nvPicPr>
          <p:cNvPr id="17" name="Grafik 16" descr="roombastape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" y="6588000"/>
            <a:ext cx="216000" cy="2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2">
                <a:lumMod val="75000"/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trag_130209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FF66">
            <a:alpha val="40000"/>
          </a:srgb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vortrag_130209</Template>
  <TotalTime>0</TotalTime>
  <Words>863</Words>
  <Application>Microsoft Office PowerPoint</Application>
  <PresentationFormat>Bildschirmpräsentation (4:3)</PresentationFormat>
  <Paragraphs>185</Paragraphs>
  <Slides>31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3" baseType="lpstr">
      <vt:lpstr>vortrag_130209</vt:lpstr>
      <vt:lpstr>Benutzerdefiniertes Design</vt:lpstr>
      <vt:lpstr>Geometric Motion Planning: Finding Intersections</vt:lpstr>
      <vt:lpstr>Folie 2</vt:lpstr>
      <vt:lpstr>Folie 3</vt:lpstr>
      <vt:lpstr>Motivation</vt:lpstr>
      <vt:lpstr>Finding Intersections</vt:lpstr>
      <vt:lpstr>Finding Intersections – Search Space</vt:lpstr>
      <vt:lpstr>Finding intersections</vt:lpstr>
      <vt:lpstr>Search Competitivity</vt:lpstr>
      <vt:lpstr>Folie 9</vt:lpstr>
      <vt:lpstr>Folie 10</vt:lpstr>
      <vt:lpstr>Folie 11</vt:lpstr>
      <vt:lpstr>One-Dimensional Agents</vt:lpstr>
      <vt:lpstr>One-Dimensional Agents</vt:lpstr>
      <vt:lpstr>Folie 14</vt:lpstr>
      <vt:lpstr>One-Dimensional Agents</vt:lpstr>
      <vt:lpstr>One-Dimensional Agents</vt:lpstr>
      <vt:lpstr>One-Dimensional Agents</vt:lpstr>
      <vt:lpstr>Folie 18</vt:lpstr>
      <vt:lpstr>Two-Dimensional Agents</vt:lpstr>
      <vt:lpstr>Two-Dimensional Agents</vt:lpstr>
      <vt:lpstr>Two-Dimensional Agents</vt:lpstr>
      <vt:lpstr>Folie 22</vt:lpstr>
      <vt:lpstr>Outlook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Motivation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Christiane Schmidt</dc:creator>
  <cp:lastModifiedBy>Christiane</cp:lastModifiedBy>
  <cp:revision>328</cp:revision>
  <dcterms:created xsi:type="dcterms:W3CDTF">2009-02-13T14:46:03Z</dcterms:created>
  <dcterms:modified xsi:type="dcterms:W3CDTF">2011-03-22T21:04:16Z</dcterms:modified>
</cp:coreProperties>
</file>