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2" r:id="rId12"/>
    <p:sldId id="283" r:id="rId13"/>
    <p:sldId id="265" r:id="rId14"/>
    <p:sldId id="271" r:id="rId15"/>
    <p:sldId id="267" r:id="rId16"/>
    <p:sldId id="266" r:id="rId17"/>
    <p:sldId id="268" r:id="rId18"/>
    <p:sldId id="269" r:id="rId19"/>
    <p:sldId id="270" r:id="rId20"/>
    <p:sldId id="273" r:id="rId21"/>
    <p:sldId id="274" r:id="rId22"/>
    <p:sldId id="277" r:id="rId23"/>
    <p:sldId id="278" r:id="rId24"/>
    <p:sldId id="280" r:id="rId25"/>
    <p:sldId id="285" r:id="rId26"/>
    <p:sldId id="275" r:id="rId27"/>
    <p:sldId id="276" r:id="rId28"/>
    <p:sldId id="279" r:id="rId29"/>
    <p:sldId id="284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39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1" autoAdjust="0"/>
    <p:restoredTop sz="94656" autoAdjust="0"/>
  </p:normalViewPr>
  <p:slideViewPr>
    <p:cSldViewPr>
      <p:cViewPr>
        <p:scale>
          <a:sx n="100" d="100"/>
          <a:sy n="100" d="100"/>
        </p:scale>
        <p:origin x="-5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27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89051-2715-48C6-B51F-1D40AFA32662}" type="datetimeFigureOut">
              <a:rPr lang="de-DE" smtClean="0"/>
              <a:pPr/>
              <a:t>07.06.2011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4CB56-2E6E-4F88-B78D-12F187D7E8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4CB56-2E6E-4F88-B78D-12F187D7E8D6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4CB56-2E6E-4F88-B78D-12F187D7E8D6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4CB56-2E6E-4F88-B78D-12F187D7E8D6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4CB56-2E6E-4F88-B78D-12F187D7E8D6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4CB56-2E6E-4F88-B78D-12F187D7E8D6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4CB56-2E6E-4F88-B78D-12F187D7E8D6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4CB56-2E6E-4F88-B78D-12F187D7E8D6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CD3500D-4C02-4274-A3F9-D8D738622755}" type="slidenum">
              <a:rPr lang="fr-FR" smtClean="0">
                <a:latin typeface="Calibri" pitchFamily="34" charset="0"/>
                <a:ea typeface="DejaVu Sans Condensed"/>
                <a:cs typeface="DejaVu Sans Condensed"/>
              </a:rPr>
              <a:pPr/>
              <a:t>20</a:t>
            </a:fld>
            <a:endParaRPr lang="fr-FR" smtClean="0">
              <a:latin typeface="Calibri" pitchFamily="34" charset="0"/>
              <a:ea typeface="DejaVu Sans Condensed"/>
              <a:cs typeface="DejaVu Sans Condensed"/>
            </a:endParaRPr>
          </a:p>
        </p:txBody>
      </p:sp>
      <p:sp>
        <p:nvSpPr>
          <p:cNvPr id="41987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19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7B6C-6929-4A41-94C3-99B4B53C0D0C}" type="datetimeFigureOut">
              <a:rPr lang="de-DE" smtClean="0"/>
              <a:pPr/>
              <a:t>07.06.2011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A9D0-9D2C-4F56-80FD-714CB98E8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7B6C-6929-4A41-94C3-99B4B53C0D0C}" type="datetimeFigureOut">
              <a:rPr lang="de-DE" smtClean="0"/>
              <a:pPr/>
              <a:t>07.06.2011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A9D0-9D2C-4F56-80FD-714CB98E8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7B6C-6929-4A41-94C3-99B4B53C0D0C}" type="datetimeFigureOut">
              <a:rPr lang="de-DE" smtClean="0"/>
              <a:pPr/>
              <a:t>07.06.2011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A9D0-9D2C-4F56-80FD-714CB98E8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7B6C-6929-4A41-94C3-99B4B53C0D0C}" type="datetimeFigureOut">
              <a:rPr lang="de-DE" smtClean="0"/>
              <a:pPr/>
              <a:t>07.06.2011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A9D0-9D2C-4F56-80FD-714CB98E8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7B6C-6929-4A41-94C3-99B4B53C0D0C}" type="datetimeFigureOut">
              <a:rPr lang="de-DE" smtClean="0"/>
              <a:pPr/>
              <a:t>07.06.2011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A9D0-9D2C-4F56-80FD-714CB98E8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7B6C-6929-4A41-94C3-99B4B53C0D0C}" type="datetimeFigureOut">
              <a:rPr lang="de-DE" smtClean="0"/>
              <a:pPr/>
              <a:t>07.06.2011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A9D0-9D2C-4F56-80FD-714CB98E8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7B6C-6929-4A41-94C3-99B4B53C0D0C}" type="datetimeFigureOut">
              <a:rPr lang="de-DE" smtClean="0"/>
              <a:pPr/>
              <a:t>07.06.2011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A9D0-9D2C-4F56-80FD-714CB98E8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7B6C-6929-4A41-94C3-99B4B53C0D0C}" type="datetimeFigureOut">
              <a:rPr lang="de-DE" smtClean="0"/>
              <a:pPr/>
              <a:t>07.06.2011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A9D0-9D2C-4F56-80FD-714CB98E8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7B6C-6929-4A41-94C3-99B4B53C0D0C}" type="datetimeFigureOut">
              <a:rPr lang="de-DE" smtClean="0"/>
              <a:pPr/>
              <a:t>07.06.2011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A9D0-9D2C-4F56-80FD-714CB98E8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7B6C-6929-4A41-94C3-99B4B53C0D0C}" type="datetimeFigureOut">
              <a:rPr lang="de-DE" smtClean="0"/>
              <a:pPr/>
              <a:t>07.06.2011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A9D0-9D2C-4F56-80FD-714CB98E8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67B6C-6929-4A41-94C3-99B4B53C0D0C}" type="datetimeFigureOut">
              <a:rPr lang="de-DE" smtClean="0"/>
              <a:pPr/>
              <a:t>07.06.2011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A9D0-9D2C-4F56-80FD-714CB98E8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67B6C-6929-4A41-94C3-99B4B53C0D0C}" type="datetimeFigureOut">
              <a:rPr lang="de-DE" smtClean="0"/>
              <a:pPr/>
              <a:t>07.06.2011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2A9D0-9D2C-4F56-80FD-714CB98E84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gif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Henning </a:t>
            </a:r>
            <a:r>
              <a:rPr lang="en-US" sz="2000" dirty="0" err="1" smtClean="0"/>
              <a:t>Hasemann</a:t>
            </a:r>
            <a:endParaRPr lang="en-US" sz="2000" dirty="0" smtClean="0"/>
          </a:p>
          <a:p>
            <a:r>
              <a:rPr lang="en-US" sz="2000" dirty="0" smtClean="0"/>
              <a:t>TU </a:t>
            </a:r>
            <a:r>
              <a:rPr lang="en-US" sz="2000" dirty="0" err="1" smtClean="0"/>
              <a:t>Braunschweig</a:t>
            </a:r>
            <a:endParaRPr lang="en-US" sz="2000" dirty="0" smtClean="0"/>
          </a:p>
          <a:p>
            <a:r>
              <a:rPr lang="en-US" sz="2000" dirty="0" err="1" smtClean="0"/>
              <a:t>Juni</a:t>
            </a:r>
            <a:r>
              <a:rPr lang="en-US" sz="2000" dirty="0" smtClean="0"/>
              <a:t> 2011</a:t>
            </a:r>
            <a:endParaRPr lang="de-DE" sz="2000" dirty="0"/>
          </a:p>
        </p:txBody>
      </p:sp>
      <p:pic>
        <p:nvPicPr>
          <p:cNvPr id="4" name="Picture 24" descr="spitfirefinal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1428736"/>
            <a:ext cx="5759164" cy="2085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85786" y="2786058"/>
            <a:ext cx="7215238" cy="10715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Einschub</a:t>
            </a:r>
            <a:r>
              <a:rPr lang="en-US" dirty="0" smtClean="0"/>
              <a:t>: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err="1" smtClean="0"/>
              <a:t>Beschreibung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Welt in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Subjekt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ädikat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accent3">
                    <a:lumMod val="50000"/>
                  </a:schemeClr>
                </a:solidFill>
              </a:rPr>
              <a:t>Objekt</a:t>
            </a:r>
            <a:r>
              <a:rPr lang="de-DE" dirty="0" smtClean="0"/>
              <a:t>“ – Tripeln: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/>
              <a:t>	</a:t>
            </a:r>
          </a:p>
          <a:p>
            <a:endParaRPr lang="en-US" dirty="0" smtClean="0"/>
          </a:p>
          <a:p>
            <a:r>
              <a:rPr lang="en-US" dirty="0" err="1" smtClean="0"/>
              <a:t>Inferenz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400" dirty="0"/>
              <a:t>	</a:t>
            </a:r>
            <a:endParaRPr lang="de-DE" sz="2400" b="1" dirty="0" smtClean="0">
              <a:solidFill>
                <a:schemeClr val="accent3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2400" b="1" dirty="0" smtClean="0">
              <a:solidFill>
                <a:schemeClr val="accent3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928662" y="2925545"/>
            <a:ext cx="7572428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Luke</a:t>
            </a:r>
            <a:r>
              <a:rPr lang="de-DE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ist-Sohn-von</a:t>
            </a:r>
            <a:r>
              <a:rPr lang="de-DE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400" b="1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Lord-</a:t>
            </a:r>
            <a:r>
              <a:rPr lang="de-DE" sz="2400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Vader</a:t>
            </a:r>
            <a:endParaRPr lang="de-DE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Lord-</a:t>
            </a:r>
            <a:r>
              <a:rPr lang="de-DE" sz="2400" b="1" dirty="0" err="1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Vader</a:t>
            </a:r>
            <a:r>
              <a:rPr lang="de-DE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ist</a:t>
            </a:r>
            <a:r>
              <a:rPr lang="de-DE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400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Anakin-Skywalker</a:t>
            </a:r>
            <a:endParaRPr lang="de-DE" sz="2400" b="1" dirty="0" smtClean="0">
              <a:solidFill>
                <a:schemeClr val="accent3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928662" y="5357826"/>
            <a:ext cx="757242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Luke</a:t>
            </a:r>
            <a:r>
              <a:rPr lang="de-DE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ist-Sohn-von </a:t>
            </a:r>
            <a:r>
              <a:rPr lang="de-DE" sz="2400" b="1" dirty="0" err="1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Anakin-Skywalker</a:t>
            </a:r>
            <a:endParaRPr lang="de-DE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Einschub</a:t>
            </a:r>
            <a:r>
              <a:rPr lang="en-US" dirty="0" smtClean="0"/>
              <a:t>: </a:t>
            </a:r>
            <a:r>
              <a:rPr lang="en-US" dirty="0" err="1" smtClean="0"/>
              <a:t>Semantik-Beispiel</a:t>
            </a:r>
            <a:endParaRPr lang="de-DE" dirty="0"/>
          </a:p>
        </p:txBody>
      </p:sp>
      <p:pic>
        <p:nvPicPr>
          <p:cNvPr id="5" name="Grafik 4" descr="d1.1_example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00098" y="1571612"/>
            <a:ext cx="10902370" cy="415626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/>
          <p:cNvSpPr/>
          <p:nvPr/>
        </p:nvSpPr>
        <p:spPr>
          <a:xfrm>
            <a:off x="1835696" y="3573016"/>
            <a:ext cx="864096" cy="288032"/>
          </a:xfrm>
          <a:prstGeom prst="roundRect">
            <a:avLst/>
          </a:prstGeom>
          <a:noFill/>
          <a:ln w="12700" cap="flat">
            <a:solidFill>
              <a:schemeClr val="accent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771800" y="3573016"/>
            <a:ext cx="936104" cy="288032"/>
          </a:xfrm>
          <a:prstGeom prst="roundRect">
            <a:avLst/>
          </a:prstGeom>
          <a:noFill/>
          <a:ln w="12700" cap="flat">
            <a:solidFill>
              <a:schemeClr val="accent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187624" y="3573016"/>
            <a:ext cx="576064" cy="288032"/>
          </a:xfrm>
          <a:prstGeom prst="roundRect">
            <a:avLst/>
          </a:prstGeom>
          <a:noFill/>
          <a:ln w="12700" cap="flat">
            <a:solidFill>
              <a:srgbClr val="B83927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Einschub</a:t>
            </a:r>
            <a:r>
              <a:rPr lang="en-US" dirty="0" smtClean="0"/>
              <a:t>: </a:t>
            </a:r>
            <a:r>
              <a:rPr lang="en-US" dirty="0" err="1" smtClean="0"/>
              <a:t>Semantik-Beispiel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110298" y="2276872"/>
            <a:ext cx="6702062" cy="332398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@prefix </a:t>
            </a:r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rdf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: &lt;http://www.w3.org/1999/02/22-rdf-syntax-ns#&gt; .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prefix owl: &lt;http://www.w3.org/2002/07/owl#&gt; .</a:t>
            </a:r>
          </a:p>
          <a:p>
            <a:pPr>
              <a:buNone/>
            </a:pPr>
            <a:endParaRPr lang="en-US" sz="14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prefix f: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&lt;http://blah.somewhere.com/owl/families#&gt; .</a:t>
            </a:r>
            <a:endParaRPr lang="en-US" sz="1400" b="1" dirty="0" smtClean="0">
              <a:solidFill>
                <a:schemeClr val="bg1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@prefix </a:t>
            </a:r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ont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: &lt;http://example.com/owl/beispiel#&gt; .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luke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f:Person .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luke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ont:ist</a:t>
            </a:r>
            <a:r>
              <a:rPr lang="en-US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-Kind-von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darth_vader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anakin_skywalker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f:Person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darth_vader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f:Person 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ont:ist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anakin_skywalker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1520" y="429309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83927"/>
                </a:solidFill>
              </a:rPr>
              <a:t>Subject</a:t>
            </a:r>
            <a:endParaRPr lang="de-DE" dirty="0">
              <a:solidFill>
                <a:srgbClr val="B83927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979712" y="1628800"/>
            <a:ext cx="10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Property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499992" y="350100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Object</a:t>
            </a:r>
            <a:endParaRPr lang="de-DE" dirty="0">
              <a:solidFill>
                <a:schemeClr val="accent3"/>
              </a:solidFill>
            </a:endParaRPr>
          </a:p>
        </p:txBody>
      </p:sp>
      <p:cxnSp>
        <p:nvCxnSpPr>
          <p:cNvPr id="17" name="Gerade Verbindung 16"/>
          <p:cNvCxnSpPr>
            <a:stCxn id="11" idx="0"/>
          </p:cNvCxnSpPr>
          <p:nvPr/>
        </p:nvCxnSpPr>
        <p:spPr>
          <a:xfrm rot="5400000" flipH="1" flipV="1">
            <a:off x="831252" y="3720700"/>
            <a:ext cx="432048" cy="712744"/>
          </a:xfrm>
          <a:prstGeom prst="line">
            <a:avLst/>
          </a:prstGeom>
          <a:ln w="25400">
            <a:solidFill>
              <a:srgbClr val="B83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endCxn id="12" idx="2"/>
          </p:cNvCxnSpPr>
          <p:nvPr/>
        </p:nvCxnSpPr>
        <p:spPr>
          <a:xfrm rot="5400000" flipH="1" flipV="1">
            <a:off x="1586307" y="2679571"/>
            <a:ext cx="1574884" cy="21200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>
            <a:stCxn id="13" idx="1"/>
          </p:cNvCxnSpPr>
          <p:nvPr/>
        </p:nvCxnSpPr>
        <p:spPr>
          <a:xfrm rot="10800000" flipV="1">
            <a:off x="3707904" y="3685674"/>
            <a:ext cx="792088" cy="31358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6" grpId="0" animBg="1"/>
      <p:bldP spid="6" grpId="1" animBg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Einschub</a:t>
            </a:r>
            <a:r>
              <a:rPr lang="en-US" dirty="0" smtClean="0"/>
              <a:t>: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Ontologie</a:t>
            </a:r>
            <a:r>
              <a:rPr lang="en-US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Logik</a:t>
            </a:r>
            <a:r>
              <a:rPr lang="en-US" dirty="0" smtClean="0"/>
              <a:t>” hinter den </a:t>
            </a:r>
            <a:r>
              <a:rPr lang="en-US" dirty="0" err="1" smtClean="0"/>
              <a:t>Tripeln</a:t>
            </a:r>
            <a:r>
              <a:rPr lang="en-US" dirty="0" smtClean="0"/>
              <a:t>, </a:t>
            </a:r>
            <a:r>
              <a:rPr lang="en-US" dirty="0" err="1" smtClean="0"/>
              <a:t>z.B</a:t>
            </a:r>
            <a:r>
              <a:rPr lang="en-US" dirty="0" smtClean="0"/>
              <a:t>.:</a:t>
            </a:r>
          </a:p>
          <a:p>
            <a:endParaRPr lang="en-US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71472" y="2357430"/>
            <a:ext cx="8358246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”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Identit</a:t>
            </a:r>
            <a:r>
              <a:rPr lang="de-DE" sz="2400" b="1" dirty="0" err="1" smtClean="0">
                <a:latin typeface="Courier New" pitchFamily="49" charset="0"/>
                <a:cs typeface="Courier New" pitchFamily="49" charset="0"/>
              </a:rPr>
              <a:t>ätsrelation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Sohn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-von” Y &amp;&amp;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Sohn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-von” Z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Y, 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”, Z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 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Sohn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-von” Y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 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-von” X, X 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ist-ein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” “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Sohn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”</a:t>
            </a:r>
            <a:endParaRPr lang="de-DE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Einschub: Ontologie-Beispiel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62226" y="1412776"/>
            <a:ext cx="8358246" cy="48320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@prefix </a:t>
            </a:r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rdf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: &lt;http://www.w3.org/1999/02/22-rdf-syntax-ns#&gt; .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@prefix </a:t>
            </a:r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rdfs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: &lt;http://www.w3.org/2000/01/rdf-schema#&gt; .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@prefix owl: &lt;http://www.w3.org/2002/07/owl#&gt; .</a:t>
            </a:r>
          </a:p>
          <a:p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prefix f: &lt;http://blah.somewhere.com/owl/families#&gt; .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owl:sameAs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owl:sameAs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-Kind-von 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owl:ObjectProperty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,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owl:IrreflexiveProperty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owl:AssymetricProperty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rdfs:domain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f:Person 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rdfs:range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f:</a:t>
            </a:r>
            <a:r>
              <a:rPr lang="de-DE" sz="1400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.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Elternteil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-von 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owl:ObjectProperty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owl:inverseOf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-Kind-von .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_: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HatKind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owl:Restriction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owl:onProperty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Elternteil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-von 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owl:onClass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f:Person 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owl:minCardinalityQ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“1” .</a:t>
            </a:r>
          </a:p>
          <a:p>
            <a:pPr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Elternteil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owl:Class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owl:intersectionOf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(f:Person _: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HatKind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Einschub: Was ist </a:t>
            </a:r>
            <a:r>
              <a:rPr lang="de-DE" dirty="0" err="1" smtClean="0"/>
              <a:t>Semantic</a:t>
            </a:r>
            <a:r>
              <a:rPr lang="de-DE" dirty="0" smtClean="0"/>
              <a:t> Web?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todo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Nochmal</a:t>
            </a:r>
            <a:r>
              <a:rPr lang="en-US" dirty="0" smtClean="0"/>
              <a:t>: </a:t>
            </a:r>
            <a:r>
              <a:rPr lang="en-US" dirty="0" err="1" smtClean="0"/>
              <a:t>Aufgaben</a:t>
            </a:r>
            <a:r>
              <a:rPr lang="en-US" dirty="0" smtClean="0"/>
              <a:t> WP2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Erzeugen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SPITFIRE-</a:t>
            </a:r>
            <a:r>
              <a:rPr lang="en-US" dirty="0" err="1" smtClean="0"/>
              <a:t>Ontologie</a:t>
            </a:r>
            <a:endParaRPr lang="en-US" dirty="0" smtClean="0"/>
          </a:p>
          <a:p>
            <a:r>
              <a:rPr lang="en-US" dirty="0" smtClean="0"/>
              <a:t>UIs f</a:t>
            </a:r>
            <a:r>
              <a:rPr lang="de-DE" dirty="0" err="1" smtClean="0"/>
              <a:t>ür</a:t>
            </a:r>
            <a:r>
              <a:rPr lang="de-DE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emantische</a:t>
            </a:r>
            <a:r>
              <a:rPr lang="en-US" dirty="0" smtClean="0"/>
              <a:t> </a:t>
            </a:r>
            <a:r>
              <a:rPr lang="en-US" dirty="0" err="1" smtClean="0"/>
              <a:t>Beschreibungen</a:t>
            </a:r>
            <a:endParaRPr lang="en-US" dirty="0" smtClean="0"/>
          </a:p>
          <a:p>
            <a:r>
              <a:rPr lang="en-US" dirty="0" err="1" smtClean="0"/>
              <a:t>Automatische</a:t>
            </a:r>
            <a:r>
              <a:rPr lang="en-US" dirty="0" smtClean="0"/>
              <a:t> </a:t>
            </a:r>
            <a:r>
              <a:rPr lang="en-US" dirty="0" err="1" smtClean="0"/>
              <a:t>Semantische</a:t>
            </a:r>
            <a:r>
              <a:rPr lang="en-US" dirty="0" smtClean="0"/>
              <a:t> </a:t>
            </a:r>
            <a:r>
              <a:rPr lang="en-US" dirty="0" err="1" smtClean="0"/>
              <a:t>Annotierung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Ontologie</a:t>
            </a:r>
            <a:r>
              <a:rPr lang="en-US" sz="2800" dirty="0" smtClean="0"/>
              <a:t>-Definition und Alignment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1831995"/>
            <a:ext cx="8229600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  <p:pic>
        <p:nvPicPr>
          <p:cNvPr id="22" name="Immagine 21" descr="dbpedi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539" y="2715383"/>
            <a:ext cx="6529725" cy="2176575"/>
          </a:xfrm>
          <a:prstGeom prst="rect">
            <a:avLst/>
          </a:prstGeom>
          <a:effectLst>
            <a:outerShdw blurRad="114300" dist="419100" dir="1920000" sx="95000" sy="95000" algn="ctr" rotWithShape="0">
              <a:srgbClr val="000000">
                <a:alpha val="49000"/>
              </a:srgbClr>
            </a:outerShdw>
          </a:effectLst>
        </p:spPr>
      </p:pic>
      <p:sp>
        <p:nvSpPr>
          <p:cNvPr id="26" name="Rettangolo arrotondato 25"/>
          <p:cNvSpPr/>
          <p:nvPr/>
        </p:nvSpPr>
        <p:spPr bwMode="auto">
          <a:xfrm rot="20545986">
            <a:off x="1185011" y="2346355"/>
            <a:ext cx="2357454" cy="642796"/>
          </a:xfrm>
          <a:prstGeom prst="roundRect">
            <a:avLst/>
          </a:prstGeom>
          <a:solidFill>
            <a:schemeClr val="accent1"/>
          </a:solidFill>
          <a:ln w="9525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hilly" dir="t"/>
          </a:scene3d>
          <a:sp3d prstMaterial="flat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err="1" smtClean="0">
                <a:solidFill>
                  <a:sysClr val="windowText" lastClr="000000"/>
                </a:solidFill>
                <a:latin typeface="Lucida Sans" pitchFamily="34" charset="0"/>
              </a:rPr>
              <a:t>DBpedia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Lucida Sans" pitchFamily="34" charset="0"/>
              </a:rPr>
              <a:t>:</a:t>
            </a:r>
            <a:r>
              <a:rPr kumimoji="0" lang="it-IT" sz="18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Lucida Sans" pitchFamily="34" charset="0"/>
              </a:rPr>
              <a:t>Galway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Lucida Sans" pitchFamily="34" charset="0"/>
            </a:endParaRPr>
          </a:p>
        </p:txBody>
      </p:sp>
      <p:pic>
        <p:nvPicPr>
          <p:cNvPr id="31" name="Immagine 30" descr="dbpedia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4500" y="2134500"/>
            <a:ext cx="5505764" cy="58088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14300" dist="165100" dir="4080000" sx="102000" sy="102000" algn="ctr" rotWithShape="0">
              <a:srgbClr val="000000">
                <a:alpha val="44000"/>
              </a:srgbClr>
            </a:outerShdw>
          </a:effectLst>
        </p:spPr>
      </p:pic>
      <p:pic>
        <p:nvPicPr>
          <p:cNvPr id="32" name="Immagine 31" descr="geonames_geoTre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6446" y="3946547"/>
            <a:ext cx="3143272" cy="1338522"/>
          </a:xfrm>
          <a:prstGeom prst="rect">
            <a:avLst/>
          </a:prstGeom>
          <a:ln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  <a:effectLst>
            <a:outerShdw blurRad="139700" dist="241300" dir="2400000" sx="99000" sy="99000" algn="ctr" rotWithShape="0">
              <a:srgbClr val="000000">
                <a:alpha val="57000"/>
              </a:srgbClr>
            </a:outerShdw>
          </a:effectLst>
        </p:spPr>
      </p:pic>
      <p:pic>
        <p:nvPicPr>
          <p:cNvPr id="34" name="Immagine 33" descr="geonames_alternateNam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9058" y="5261972"/>
            <a:ext cx="4733141" cy="1042029"/>
          </a:xfrm>
          <a:prstGeom prst="rect">
            <a:avLst/>
          </a:prstGeom>
          <a:effectLst>
            <a:outerShdw blurRad="114300" dist="228600" dir="1920000" algn="ctr" rotWithShape="0">
              <a:srgbClr val="000000">
                <a:alpha val="58000"/>
              </a:srgbClr>
            </a:outerShdw>
          </a:effectLst>
        </p:spPr>
      </p:pic>
      <p:sp>
        <p:nvSpPr>
          <p:cNvPr id="35" name="Rettangolo arrotondato 34"/>
          <p:cNvSpPr/>
          <p:nvPr/>
        </p:nvSpPr>
        <p:spPr bwMode="auto">
          <a:xfrm rot="1405877">
            <a:off x="4108284" y="4242936"/>
            <a:ext cx="2357454" cy="714380"/>
          </a:xfrm>
          <a:prstGeom prst="roundRect">
            <a:avLst/>
          </a:prstGeom>
          <a:solidFill>
            <a:schemeClr val="accent1"/>
          </a:solidFill>
          <a:ln w="9525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hilly" dir="t"/>
          </a:scene3d>
          <a:sp3d prstMaterial="flat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Lucida Sans" pitchFamily="34" charset="0"/>
              </a:rPr>
              <a:t>Geonames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Lucida Sans" pitchFamily="34" charset="0"/>
              </a:rPr>
              <a:t>:</a:t>
            </a:r>
            <a:r>
              <a:rPr kumimoji="0" lang="it-IT" sz="1800" b="0" i="0" u="none" strike="noStrike" cap="none" normalizeH="0" baseline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Lucida Sans" pitchFamily="34" charset="0"/>
              </a:rPr>
              <a:t>Galway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Lucida Sans" pitchFamily="34" charset="0"/>
            </a:endParaRPr>
          </a:p>
        </p:txBody>
      </p:sp>
      <p:pic>
        <p:nvPicPr>
          <p:cNvPr id="39" name="Immagine 38" descr="lodlinkag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764" y="1374779"/>
            <a:ext cx="8261954" cy="492818"/>
          </a:xfrm>
          <a:prstGeom prst="rect">
            <a:avLst/>
          </a:prstGeom>
          <a:ln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a:ln>
        </p:spPr>
      </p:pic>
      <p:cxnSp>
        <p:nvCxnSpPr>
          <p:cNvPr id="41" name="Connettore 1 40"/>
          <p:cNvCxnSpPr/>
          <p:nvPr/>
        </p:nvCxnSpPr>
        <p:spPr bwMode="auto">
          <a:xfrm>
            <a:off x="2919178" y="1874845"/>
            <a:ext cx="3653086" cy="1588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ttore 2 41"/>
          <p:cNvCxnSpPr>
            <a:stCxn id="35" idx="1"/>
            <a:endCxn id="26" idx="3"/>
          </p:cNvCxnSpPr>
          <p:nvPr/>
        </p:nvCxnSpPr>
        <p:spPr bwMode="auto">
          <a:xfrm rot="10800000">
            <a:off x="3487495" y="2311992"/>
            <a:ext cx="717990" cy="181941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dlinkag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4815" y="1357298"/>
            <a:ext cx="8254903" cy="81918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5" name="Connettore 1 4"/>
          <p:cNvCxnSpPr/>
          <p:nvPr/>
        </p:nvCxnSpPr>
        <p:spPr bwMode="auto">
          <a:xfrm>
            <a:off x="774857" y="2143116"/>
            <a:ext cx="8011985" cy="33371"/>
          </a:xfrm>
          <a:prstGeom prst="lin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Immagine 13" descr="umb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5214950"/>
            <a:ext cx="7322390" cy="642942"/>
          </a:xfrm>
          <a:prstGeom prst="rect">
            <a:avLst/>
          </a:prstGeom>
          <a:effectLst>
            <a:outerShdw blurRad="88900" dist="190500" dir="3000000" algn="ctr" rotWithShape="0">
              <a:srgbClr val="000000">
                <a:alpha val="35000"/>
              </a:srgbClr>
            </a:outerShdw>
          </a:effectLst>
        </p:spPr>
      </p:pic>
      <p:sp>
        <p:nvSpPr>
          <p:cNvPr id="17" name="Rettangolo arrotondato 16"/>
          <p:cNvSpPr/>
          <p:nvPr/>
        </p:nvSpPr>
        <p:spPr bwMode="auto">
          <a:xfrm rot="20545986">
            <a:off x="2100439" y="4169129"/>
            <a:ext cx="2636853" cy="642796"/>
          </a:xfrm>
          <a:prstGeom prst="roundRect">
            <a:avLst/>
          </a:prstGeom>
          <a:solidFill>
            <a:schemeClr val="accent1"/>
          </a:solidFill>
          <a:ln w="9525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hilly" dir="t"/>
          </a:scene3d>
          <a:sp3d prstMaterial="flat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err="1" smtClean="0">
                <a:solidFill>
                  <a:sysClr val="windowText" lastClr="000000"/>
                </a:solidFill>
                <a:latin typeface="Lucida Sans" pitchFamily="34" charset="0"/>
              </a:rPr>
              <a:t>umbel</a:t>
            </a:r>
            <a:r>
              <a:rPr lang="it-IT" dirty="0" smtClean="0">
                <a:solidFill>
                  <a:sysClr val="windowText" lastClr="000000"/>
                </a:solidFill>
                <a:latin typeface="Lucida Sans" pitchFamily="34" charset="0"/>
              </a:rPr>
              <a:t>:</a:t>
            </a:r>
            <a:r>
              <a:rPr lang="it-IT" dirty="0" err="1" smtClean="0">
                <a:solidFill>
                  <a:sysClr val="windowText" lastClr="000000"/>
                </a:solidFill>
                <a:latin typeface="Lucida Sans" pitchFamily="34" charset="0"/>
              </a:rPr>
              <a:t>ParkingPlace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Lucida Sans" pitchFamily="34" charset="0"/>
            </a:endParaRPr>
          </a:p>
        </p:txBody>
      </p:sp>
      <p:cxnSp>
        <p:nvCxnSpPr>
          <p:cNvPr id="23" name="Connettore 2 22"/>
          <p:cNvCxnSpPr>
            <a:endCxn id="17" idx="1"/>
          </p:cNvCxnSpPr>
          <p:nvPr/>
        </p:nvCxnSpPr>
        <p:spPr bwMode="auto">
          <a:xfrm rot="16200000" flipH="1">
            <a:off x="1806425" y="4532954"/>
            <a:ext cx="71430" cy="63956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pic>
        <p:nvPicPr>
          <p:cNvPr id="26" name="Immagine 25" descr="useful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06" y="2928934"/>
            <a:ext cx="6964194" cy="1195450"/>
          </a:xfrm>
          <a:prstGeom prst="rect">
            <a:avLst/>
          </a:prstGeom>
          <a:effectLst>
            <a:outerShdw blurRad="114300" dist="190500" dir="1920000" algn="ctr" rotWithShape="0">
              <a:srgbClr val="000000">
                <a:alpha val="36000"/>
              </a:srgbClr>
            </a:outerShdw>
          </a:effectLst>
        </p:spPr>
      </p:pic>
      <p:sp>
        <p:nvSpPr>
          <p:cNvPr id="27" name="Rettangolo arrotondato 26"/>
          <p:cNvSpPr/>
          <p:nvPr/>
        </p:nvSpPr>
        <p:spPr bwMode="auto">
          <a:xfrm rot="20545986">
            <a:off x="106926" y="4189215"/>
            <a:ext cx="2636853" cy="642796"/>
          </a:xfrm>
          <a:prstGeom prst="roundRect">
            <a:avLst/>
          </a:prstGeom>
          <a:solidFill>
            <a:schemeClr val="accent1"/>
          </a:solidFill>
          <a:ln w="9525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hilly" dir="t"/>
          </a:scene3d>
          <a:sp3d prstMaterial="flat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err="1" smtClean="0">
                <a:solidFill>
                  <a:sysClr val="windowText" lastClr="000000"/>
                </a:solidFill>
                <a:latin typeface="Lucida Sans" pitchFamily="34" charset="0"/>
              </a:rPr>
              <a:t>opencyc</a:t>
            </a:r>
            <a:r>
              <a:rPr lang="it-IT" dirty="0" smtClean="0">
                <a:solidFill>
                  <a:sysClr val="windowText" lastClr="000000"/>
                </a:solidFill>
                <a:latin typeface="Lucida Sans" pitchFamily="34" charset="0"/>
              </a:rPr>
              <a:t>:</a:t>
            </a:r>
            <a:r>
              <a:rPr lang="it-IT" dirty="0" err="1" smtClean="0">
                <a:solidFill>
                  <a:sysClr val="windowText" lastClr="000000"/>
                </a:solidFill>
                <a:latin typeface="Lucida Sans" pitchFamily="34" charset="0"/>
              </a:rPr>
              <a:t>ParkingPlace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Lucida Sans" pitchFamily="34" charset="0"/>
            </a:endParaRPr>
          </a:p>
        </p:txBody>
      </p:sp>
      <p:sp>
        <p:nvSpPr>
          <p:cNvPr id="28" name="Rettangolo arrotondato 27"/>
          <p:cNvSpPr/>
          <p:nvPr/>
        </p:nvSpPr>
        <p:spPr bwMode="auto">
          <a:xfrm rot="20545986">
            <a:off x="2821570" y="4454881"/>
            <a:ext cx="2636853" cy="642796"/>
          </a:xfrm>
          <a:prstGeom prst="roundRect">
            <a:avLst/>
          </a:prstGeom>
          <a:solidFill>
            <a:schemeClr val="accent1"/>
          </a:solidFill>
          <a:ln w="9525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hilly" dir="t"/>
          </a:scene3d>
          <a:sp3d prstMaterial="flat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err="1" smtClean="0">
                <a:solidFill>
                  <a:sysClr val="windowText" lastClr="000000"/>
                </a:solidFill>
                <a:latin typeface="Lucida Sans" pitchFamily="34" charset="0"/>
              </a:rPr>
              <a:t>dbpedia</a:t>
            </a:r>
            <a:r>
              <a:rPr lang="it-IT" dirty="0" smtClean="0">
                <a:solidFill>
                  <a:sysClr val="windowText" lastClr="000000"/>
                </a:solidFill>
                <a:latin typeface="Lucida Sans" pitchFamily="34" charset="0"/>
              </a:rPr>
              <a:t>:</a:t>
            </a:r>
            <a:r>
              <a:rPr lang="it-IT" dirty="0" err="1" smtClean="0">
                <a:solidFill>
                  <a:sysClr val="windowText" lastClr="000000"/>
                </a:solidFill>
                <a:latin typeface="Lucida Sans" pitchFamily="34" charset="0"/>
              </a:rPr>
              <a:t>Parking_lot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Lucida Sans" pitchFamily="34" charset="0"/>
            </a:endParaRPr>
          </a:p>
        </p:txBody>
      </p:sp>
      <p:sp>
        <p:nvSpPr>
          <p:cNvPr id="29" name="Rettangolo arrotondato 28"/>
          <p:cNvSpPr/>
          <p:nvPr/>
        </p:nvSpPr>
        <p:spPr bwMode="auto">
          <a:xfrm rot="1185532">
            <a:off x="6200281" y="2688653"/>
            <a:ext cx="2921056" cy="642796"/>
          </a:xfrm>
          <a:prstGeom prst="roundRect">
            <a:avLst/>
          </a:prstGeom>
          <a:solidFill>
            <a:schemeClr val="accent1"/>
          </a:solidFill>
          <a:ln w="9525" cap="flat" cmpd="sng" algn="ctr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chilly" dir="t"/>
          </a:scene3d>
          <a:sp3d prstMaterial="flat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dirty="0" err="1" smtClean="0">
                <a:solidFill>
                  <a:sysClr val="windowText" lastClr="000000"/>
                </a:solidFill>
                <a:latin typeface="Lucida Sans" pitchFamily="34" charset="0"/>
              </a:rPr>
              <a:t>ordnanceSurvey</a:t>
            </a:r>
            <a:r>
              <a:rPr lang="it-IT" dirty="0" smtClean="0">
                <a:solidFill>
                  <a:sysClr val="windowText" lastClr="000000"/>
                </a:solidFill>
                <a:latin typeface="Lucida Sans" pitchFamily="34" charset="0"/>
              </a:rPr>
              <a:t>:</a:t>
            </a:r>
            <a:r>
              <a:rPr lang="it-IT" dirty="0" err="1" smtClean="0">
                <a:solidFill>
                  <a:sysClr val="windowText" lastClr="000000"/>
                </a:solidFill>
                <a:latin typeface="Lucida Sans" pitchFamily="34" charset="0"/>
              </a:rPr>
              <a:t>Parking_lot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Lucida Sans" pitchFamily="34" charset="0"/>
            </a:endParaRPr>
          </a:p>
        </p:txBody>
      </p:sp>
      <p:pic>
        <p:nvPicPr>
          <p:cNvPr id="30" name="Immagine 29" descr="cartoon-car-pic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844" y="3429010"/>
            <a:ext cx="1428750" cy="1428750"/>
          </a:xfrm>
          <a:prstGeom prst="rect">
            <a:avLst/>
          </a:prstGeom>
        </p:spPr>
      </p:pic>
      <p:sp>
        <p:nvSpPr>
          <p:cNvPr id="31" name="CasellaDiTesto 30"/>
          <p:cNvSpPr txBox="1"/>
          <p:nvPr/>
        </p:nvSpPr>
        <p:spPr>
          <a:xfrm>
            <a:off x="6643702" y="3559734"/>
            <a:ext cx="1393037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152400" dir="9000000" sx="96000" sy="96000" algn="ctr" rotWithShape="0">
              <a:srgbClr val="000000">
                <a:alpha val="71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err="1" smtClean="0"/>
              <a:t>appliesTo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Ontologie</a:t>
            </a:r>
            <a:r>
              <a:rPr lang="en-US" sz="2800" dirty="0" smtClean="0"/>
              <a:t>-Definition und Alignment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Snippet</a:t>
            </a:r>
            <a:r>
              <a:rPr lang="it-IT" dirty="0" smtClean="0"/>
              <a:t> </a:t>
            </a:r>
            <a:r>
              <a:rPr lang="it-IT" dirty="0" err="1" smtClean="0"/>
              <a:t>Generator</a:t>
            </a:r>
            <a:endParaRPr lang="it-IT" dirty="0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457200" y="1285859"/>
            <a:ext cx="8229600" cy="4657741"/>
          </a:xfrm>
        </p:spPr>
        <p:txBody>
          <a:bodyPr/>
          <a:lstStyle/>
          <a:p>
            <a:r>
              <a:rPr lang="it-IT" dirty="0" err="1" smtClean="0"/>
              <a:t>Semantische</a:t>
            </a:r>
            <a:r>
              <a:rPr lang="it-IT" dirty="0" smtClean="0"/>
              <a:t> </a:t>
            </a:r>
            <a:r>
              <a:rPr lang="it-IT" dirty="0" err="1" smtClean="0"/>
              <a:t>Beschreibung</a:t>
            </a:r>
            <a:r>
              <a:rPr lang="it-IT" dirty="0" smtClean="0"/>
              <a:t> </a:t>
            </a:r>
            <a:r>
              <a:rPr lang="it-IT" dirty="0" err="1" smtClean="0"/>
              <a:t>aus</a:t>
            </a:r>
            <a:r>
              <a:rPr lang="it-IT" dirty="0" smtClean="0"/>
              <a:t> </a:t>
            </a:r>
            <a:r>
              <a:rPr lang="it-IT" dirty="0" err="1" smtClean="0"/>
              <a:t>Webform</a:t>
            </a:r>
            <a:r>
              <a:rPr lang="it-IT" dirty="0" smtClean="0"/>
              <a:t> </a:t>
            </a:r>
            <a:r>
              <a:rPr lang="it-IT" dirty="0" err="1" smtClean="0"/>
              <a:t>über</a:t>
            </a:r>
            <a:r>
              <a:rPr lang="it-IT" dirty="0" smtClean="0"/>
              <a:t> </a:t>
            </a:r>
            <a:r>
              <a:rPr lang="it-IT" dirty="0" err="1" smtClean="0"/>
              <a:t>Sensor-Spezifikation</a:t>
            </a:r>
            <a:r>
              <a:rPr lang="it-IT" dirty="0" smtClean="0"/>
              <a:t>, </a:t>
            </a:r>
            <a:r>
              <a:rPr lang="it-IT" dirty="0" err="1" smtClean="0"/>
              <a:t>-daten</a:t>
            </a:r>
            <a:r>
              <a:rPr lang="it-IT" dirty="0" smtClean="0"/>
              <a:t>, </a:t>
            </a:r>
            <a:r>
              <a:rPr lang="it-IT" dirty="0" err="1" smtClean="0"/>
              <a:t>etc…</a:t>
            </a:r>
            <a:endParaRPr lang="it-IT" dirty="0" smtClean="0"/>
          </a:p>
          <a:p>
            <a:r>
              <a:rPr lang="it-IT" dirty="0" err="1" smtClean="0"/>
              <a:t>Benutzt</a:t>
            </a:r>
            <a:r>
              <a:rPr lang="it-IT" dirty="0" smtClean="0"/>
              <a:t> </a:t>
            </a:r>
            <a:r>
              <a:rPr lang="it-IT" dirty="0" err="1" smtClean="0"/>
              <a:t>externe</a:t>
            </a:r>
            <a:r>
              <a:rPr lang="it-IT" dirty="0" smtClean="0"/>
              <a:t> </a:t>
            </a:r>
            <a:r>
              <a:rPr lang="it-IT" dirty="0" err="1" smtClean="0"/>
              <a:t>Daten</a:t>
            </a:r>
            <a:r>
              <a:rPr lang="it-IT" dirty="0" smtClean="0"/>
              <a:t> </a:t>
            </a:r>
            <a:r>
              <a:rPr lang="it-IT" dirty="0" err="1" smtClean="0"/>
              <a:t>zum</a:t>
            </a:r>
            <a:r>
              <a:rPr lang="it-IT" dirty="0" smtClean="0"/>
              <a:t> </a:t>
            </a:r>
            <a:r>
              <a:rPr lang="it-IT" dirty="0" err="1" smtClean="0"/>
              <a:t>vervollständigen</a:t>
            </a:r>
            <a:endParaRPr lang="it-IT" dirty="0" smtClean="0"/>
          </a:p>
        </p:txBody>
      </p:sp>
      <p:pic>
        <p:nvPicPr>
          <p:cNvPr id="7" name="Immagine 6" descr="snippetGenerat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490949"/>
            <a:ext cx="7452320" cy="2652695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14282" y="3357562"/>
            <a:ext cx="8643998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dirty="0" smtClean="0"/>
              <a:t>Semantic Service Provisioning</a:t>
            </a:r>
          </a:p>
          <a:p>
            <a:pPr algn="ctr"/>
            <a:r>
              <a:rPr lang="en-US" sz="3200" dirty="0" smtClean="0"/>
              <a:t>for the Internet of Things</a:t>
            </a:r>
          </a:p>
          <a:p>
            <a:pPr algn="ctr"/>
            <a:r>
              <a:rPr lang="en-US" sz="3200" dirty="0"/>
              <a:t>u</a:t>
            </a:r>
            <a:r>
              <a:rPr lang="en-US" sz="3200" dirty="0" smtClean="0"/>
              <a:t>sing Future Internet</a:t>
            </a:r>
          </a:p>
          <a:p>
            <a:pPr algn="ctr"/>
            <a:r>
              <a:rPr lang="en-US" sz="3200" dirty="0" smtClean="0"/>
              <a:t>Research by Experimentation</a:t>
            </a:r>
            <a:endParaRPr lang="de-DE" sz="3200" dirty="0"/>
          </a:p>
        </p:txBody>
      </p:sp>
      <p:pic>
        <p:nvPicPr>
          <p:cNvPr id="9" name="Picture 24" descr="spitfirefinal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1101590"/>
            <a:ext cx="5242288" cy="1898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8392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8392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8392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8392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an 72"/>
          <p:cNvSpPr/>
          <p:nvPr/>
        </p:nvSpPr>
        <p:spPr bwMode="auto">
          <a:xfrm>
            <a:off x="7055141" y="3791826"/>
            <a:ext cx="1879134" cy="1753298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2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3277" y="3850635"/>
            <a:ext cx="1247775" cy="1685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30252" y="3126735"/>
            <a:ext cx="2357438" cy="492125"/>
          </a:xfrm>
          <a:prstGeom prst="rect">
            <a:avLst/>
          </a:prstGeom>
          <a:solidFill>
            <a:srgbClr val="FFFFFF"/>
          </a:solidFill>
          <a:ln w="18000">
            <a:solidFill>
              <a:srgbClr val="000000"/>
            </a:solidFill>
            <a:round/>
            <a:headEnd/>
            <a:tailEnd/>
          </a:ln>
        </p:spPr>
        <p:txBody>
          <a:bodyPr lIns="99000" tIns="64440" rIns="99000" bIns="5400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Arial" charset="0"/>
                <a:cs typeface="Droid Sans Fallback"/>
              </a:rPr>
              <a:t>1. 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  <a:cs typeface="Droid Sans Fallback"/>
              </a:rPr>
              <a:t>Extract 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  <a:cs typeface="Droid Sans Fallback"/>
              </a:rPr>
              <a:t>fuzzy rules &amp; collect semantic descriptions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434776" y="1121940"/>
            <a:ext cx="1495425" cy="296863"/>
          </a:xfrm>
          <a:prstGeom prst="rect">
            <a:avLst/>
          </a:prstGeom>
          <a:solidFill>
            <a:srgbClr val="FFFFFF"/>
          </a:solidFill>
          <a:ln w="18000">
            <a:solidFill>
              <a:srgbClr val="000000"/>
            </a:solidFill>
            <a:round/>
            <a:headEnd/>
            <a:tailEnd/>
          </a:ln>
        </p:spPr>
        <p:txBody>
          <a:bodyPr lIns="99000" tIns="64440" rIns="99000" bIns="5400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000000"/>
                </a:solidFill>
                <a:latin typeface="Arial" charset="0"/>
                <a:cs typeface="Droid Sans Fallback"/>
              </a:rPr>
              <a:t>2. New sensor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602038" y="2551958"/>
            <a:ext cx="1365250" cy="493712"/>
          </a:xfrm>
          <a:prstGeom prst="rect">
            <a:avLst/>
          </a:prstGeom>
          <a:solidFill>
            <a:srgbClr val="FFFFFF"/>
          </a:solidFill>
          <a:ln w="18000">
            <a:solidFill>
              <a:srgbClr val="000000"/>
            </a:solidFill>
            <a:round/>
            <a:headEnd/>
            <a:tailEnd/>
          </a:ln>
        </p:spPr>
        <p:txBody>
          <a:bodyPr lIns="99000" tIns="64440" rIns="99000" bIns="5400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000000"/>
                </a:solidFill>
                <a:latin typeface="Arial" charset="0"/>
                <a:cs typeface="Droid Sans Fallback"/>
              </a:rPr>
              <a:t>3. Inferred:</a:t>
            </a:r>
          </a:p>
          <a:p>
            <a:pPr algn="ctr">
              <a:lnSpc>
                <a:spcPct val="93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000000"/>
                </a:solidFill>
                <a:latin typeface="Arial" charset="0"/>
                <a:cs typeface="Droid Sans Fallback"/>
              </a:rPr>
              <a:t>car-park sensor</a:t>
            </a:r>
          </a:p>
        </p:txBody>
      </p:sp>
      <p:grpSp>
        <p:nvGrpSpPr>
          <p:cNvPr id="2" name="Group 161"/>
          <p:cNvGrpSpPr/>
          <p:nvPr/>
        </p:nvGrpSpPr>
        <p:grpSpPr>
          <a:xfrm>
            <a:off x="83890" y="3776023"/>
            <a:ext cx="3091125" cy="1581150"/>
            <a:chOff x="83890" y="3776023"/>
            <a:chExt cx="3091125" cy="1581150"/>
          </a:xfrm>
        </p:grpSpPr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230202" y="3860160"/>
              <a:ext cx="1614488" cy="290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57240" rIns="90000" bIns="45000" anchor="ctr"/>
            <a:lstStyle/>
            <a:p>
              <a:pPr algn="ctr">
                <a:lnSpc>
                  <a:spcPct val="93000"/>
                </a:lnSpc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 dirty="0">
                  <a:solidFill>
                    <a:srgbClr val="000000"/>
                  </a:solidFill>
                  <a:latin typeface="Arial" charset="0"/>
                  <a:cs typeface="Droid Sans Fallback"/>
                </a:rPr>
                <a:t>car-park sensor</a:t>
              </a:r>
            </a:p>
          </p:txBody>
        </p:sp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217502" y="4457060"/>
              <a:ext cx="1614488" cy="290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57240" rIns="90000" bIns="45000" anchor="ctr"/>
            <a:lstStyle/>
            <a:p>
              <a:pPr algn="ctr">
                <a:lnSpc>
                  <a:spcPct val="93000"/>
                </a:lnSpc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 dirty="0">
                  <a:solidFill>
                    <a:srgbClr val="000000"/>
                  </a:solidFill>
                  <a:latin typeface="Arial" charset="0"/>
                  <a:cs typeface="Droid Sans Fallback"/>
                </a:rPr>
                <a:t>humidity sensor</a:t>
              </a:r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83890" y="5053057"/>
              <a:ext cx="1664210" cy="290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57240" rIns="90000" bIns="45000" anchor="ctr"/>
            <a:lstStyle/>
            <a:p>
              <a:pPr algn="ctr">
                <a:lnSpc>
                  <a:spcPct val="93000"/>
                </a:lnSpc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 dirty="0">
                  <a:solidFill>
                    <a:srgbClr val="000000"/>
                  </a:solidFill>
                  <a:latin typeface="Arial" charset="0"/>
                  <a:cs typeface="Droid Sans Fallback"/>
                </a:rPr>
                <a:t>temperature sensor</a:t>
              </a:r>
            </a:p>
          </p:txBody>
        </p:sp>
        <p:pic>
          <p:nvPicPr>
            <p:cNvPr id="40972" name="Picture 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51040" y="4977760"/>
              <a:ext cx="1290637" cy="3794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0973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51040" y="3776023"/>
              <a:ext cx="1323975" cy="4159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0974" name="Picture 1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851040" y="4403085"/>
              <a:ext cx="1309687" cy="3810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pic>
        <p:nvPicPr>
          <p:cNvPr id="6162" name="Picture 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0126" y="1495003"/>
            <a:ext cx="1323975" cy="415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3" name="Group 66"/>
          <p:cNvGrpSpPr/>
          <p:nvPr/>
        </p:nvGrpSpPr>
        <p:grpSpPr>
          <a:xfrm>
            <a:off x="3541553" y="4321729"/>
            <a:ext cx="578840" cy="295018"/>
            <a:chOff x="3549942" y="5403908"/>
            <a:chExt cx="578840" cy="295018"/>
          </a:xfrm>
        </p:grpSpPr>
        <p:grpSp>
          <p:nvGrpSpPr>
            <p:cNvPr id="4" name="Group 47"/>
            <p:cNvGrpSpPr/>
            <p:nvPr/>
          </p:nvGrpSpPr>
          <p:grpSpPr>
            <a:xfrm>
              <a:off x="3549942" y="5403908"/>
              <a:ext cx="578840" cy="295018"/>
              <a:chOff x="2625754" y="5251508"/>
              <a:chExt cx="578840" cy="295018"/>
            </a:xfrm>
          </p:grpSpPr>
          <p:cxnSp>
            <p:nvCxnSpPr>
              <p:cNvPr id="49" name="Straight Arrow Connector 48"/>
              <p:cNvCxnSpPr/>
              <p:nvPr/>
            </p:nvCxnSpPr>
            <p:spPr bwMode="auto">
              <a:xfrm flipV="1">
                <a:off x="2625754" y="5545123"/>
                <a:ext cx="578840" cy="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 bwMode="auto">
              <a:xfrm rot="16200000" flipV="1">
                <a:off x="2487333" y="5398318"/>
                <a:ext cx="295018" cy="1397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 bwMode="auto">
            <a:xfrm rot="5400000">
              <a:off x="3856141" y="5584271"/>
              <a:ext cx="192947" cy="1588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flipV="1">
              <a:off x="3703137" y="5496187"/>
              <a:ext cx="257866" cy="2192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3582894" y="5549318"/>
              <a:ext cx="187963" cy="7210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67"/>
          <p:cNvGrpSpPr/>
          <p:nvPr/>
        </p:nvGrpSpPr>
        <p:grpSpPr>
          <a:xfrm>
            <a:off x="3558330" y="4917347"/>
            <a:ext cx="578840" cy="295018"/>
            <a:chOff x="5471020" y="5118682"/>
            <a:chExt cx="578840" cy="295018"/>
          </a:xfrm>
        </p:grpSpPr>
        <p:grpSp>
          <p:nvGrpSpPr>
            <p:cNvPr id="6" name="Group 50"/>
            <p:cNvGrpSpPr/>
            <p:nvPr/>
          </p:nvGrpSpPr>
          <p:grpSpPr>
            <a:xfrm>
              <a:off x="5471020" y="5118682"/>
              <a:ext cx="578840" cy="295018"/>
              <a:chOff x="2625754" y="5251508"/>
              <a:chExt cx="578840" cy="295018"/>
            </a:xfrm>
          </p:grpSpPr>
          <p:cxnSp>
            <p:nvCxnSpPr>
              <p:cNvPr id="52" name="Straight Arrow Connector 51"/>
              <p:cNvCxnSpPr/>
              <p:nvPr/>
            </p:nvCxnSpPr>
            <p:spPr bwMode="auto">
              <a:xfrm flipV="1">
                <a:off x="2625754" y="5545123"/>
                <a:ext cx="578840" cy="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 bwMode="auto">
              <a:xfrm rot="16200000" flipV="1">
                <a:off x="2487333" y="5398318"/>
                <a:ext cx="295018" cy="1397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60" name="Straight Connector 59"/>
            <p:cNvCxnSpPr/>
            <p:nvPr/>
          </p:nvCxnSpPr>
          <p:spPr bwMode="auto">
            <a:xfrm rot="5400000">
              <a:off x="5540139" y="5240326"/>
              <a:ext cx="186746" cy="125229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5687736" y="5209563"/>
              <a:ext cx="227903" cy="185955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70" name="Straight Arrow Connector 69"/>
          <p:cNvCxnSpPr/>
          <p:nvPr/>
        </p:nvCxnSpPr>
        <p:spPr bwMode="auto">
          <a:xfrm>
            <a:off x="3313651" y="4144162"/>
            <a:ext cx="1040235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 bwMode="auto">
          <a:xfrm>
            <a:off x="3315049" y="4716012"/>
            <a:ext cx="1040235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 bwMode="auto">
          <a:xfrm>
            <a:off x="3315049" y="5303242"/>
            <a:ext cx="1040235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59"/>
          <p:cNvGrpSpPr/>
          <p:nvPr/>
        </p:nvGrpSpPr>
        <p:grpSpPr>
          <a:xfrm>
            <a:off x="7257876" y="4271395"/>
            <a:ext cx="1620473" cy="715867"/>
            <a:chOff x="7316599" y="4095226"/>
            <a:chExt cx="1620473" cy="715867"/>
          </a:xfrm>
        </p:grpSpPr>
        <p:grpSp>
          <p:nvGrpSpPr>
            <p:cNvPr id="8" name="Group 73"/>
            <p:cNvGrpSpPr/>
            <p:nvPr/>
          </p:nvGrpSpPr>
          <p:grpSpPr>
            <a:xfrm>
              <a:off x="7316599" y="4095226"/>
              <a:ext cx="578840" cy="295018"/>
              <a:chOff x="2625754" y="5251508"/>
              <a:chExt cx="578840" cy="295018"/>
            </a:xfrm>
          </p:grpSpPr>
          <p:grpSp>
            <p:nvGrpSpPr>
              <p:cNvPr id="9" name="Group 39"/>
              <p:cNvGrpSpPr/>
              <p:nvPr/>
            </p:nvGrpSpPr>
            <p:grpSpPr>
              <a:xfrm>
                <a:off x="2625754" y="5251508"/>
                <a:ext cx="578840" cy="295018"/>
                <a:chOff x="2625754" y="5251508"/>
                <a:chExt cx="578840" cy="295018"/>
              </a:xfrm>
            </p:grpSpPr>
            <p:cxnSp>
              <p:nvCxnSpPr>
                <p:cNvPr id="79" name="Straight Arrow Connector 78"/>
                <p:cNvCxnSpPr/>
                <p:nvPr/>
              </p:nvCxnSpPr>
              <p:spPr bwMode="auto">
                <a:xfrm flipV="1">
                  <a:off x="2625754" y="5545123"/>
                  <a:ext cx="578840" cy="5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Arrow Connector 79"/>
                <p:cNvCxnSpPr/>
                <p:nvPr/>
              </p:nvCxnSpPr>
              <p:spPr bwMode="auto">
                <a:xfrm rot="16200000" flipV="1">
                  <a:off x="2487333" y="5398318"/>
                  <a:ext cx="295018" cy="1397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Straight Connector 75"/>
              <p:cNvCxnSpPr/>
              <p:nvPr/>
            </p:nvCxnSpPr>
            <p:spPr bwMode="auto">
              <a:xfrm rot="5400000">
                <a:off x="2629949" y="5440260"/>
                <a:ext cx="192947" cy="1588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flipV="1">
                <a:off x="2720226" y="5343787"/>
                <a:ext cx="257866" cy="2192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rot="16200000" flipH="1">
                <a:off x="2939738" y="5380933"/>
                <a:ext cx="189357" cy="122244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" name="Group 80"/>
            <p:cNvGrpSpPr/>
            <p:nvPr/>
          </p:nvGrpSpPr>
          <p:grpSpPr>
            <a:xfrm>
              <a:off x="7695503" y="4516075"/>
              <a:ext cx="578840" cy="295018"/>
              <a:chOff x="3549942" y="5403908"/>
              <a:chExt cx="578840" cy="295018"/>
            </a:xfrm>
          </p:grpSpPr>
          <p:grpSp>
            <p:nvGrpSpPr>
              <p:cNvPr id="11" name="Group 47"/>
              <p:cNvGrpSpPr/>
              <p:nvPr/>
            </p:nvGrpSpPr>
            <p:grpSpPr>
              <a:xfrm>
                <a:off x="3549942" y="5403908"/>
                <a:ext cx="578840" cy="295018"/>
                <a:chOff x="2625754" y="5251508"/>
                <a:chExt cx="578840" cy="295018"/>
              </a:xfrm>
            </p:grpSpPr>
            <p:cxnSp>
              <p:nvCxnSpPr>
                <p:cNvPr id="86" name="Straight Arrow Connector 85"/>
                <p:cNvCxnSpPr/>
                <p:nvPr/>
              </p:nvCxnSpPr>
              <p:spPr bwMode="auto">
                <a:xfrm flipV="1">
                  <a:off x="2625754" y="5545123"/>
                  <a:ext cx="578840" cy="5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Arrow Connector 86"/>
                <p:cNvCxnSpPr/>
                <p:nvPr/>
              </p:nvCxnSpPr>
              <p:spPr bwMode="auto">
                <a:xfrm rot="16200000" flipV="1">
                  <a:off x="2487333" y="5398318"/>
                  <a:ext cx="295018" cy="1397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3" name="Straight Connector 82"/>
              <p:cNvCxnSpPr/>
              <p:nvPr/>
            </p:nvCxnSpPr>
            <p:spPr bwMode="auto">
              <a:xfrm rot="5400000">
                <a:off x="3856141" y="5584271"/>
                <a:ext cx="192947" cy="1588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 flipV="1">
                <a:off x="3703137" y="5496187"/>
                <a:ext cx="257866" cy="2192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 rot="5400000">
                <a:off x="3582894" y="5549318"/>
                <a:ext cx="187963" cy="72100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" name="Group 87"/>
            <p:cNvGrpSpPr/>
            <p:nvPr/>
          </p:nvGrpSpPr>
          <p:grpSpPr>
            <a:xfrm>
              <a:off x="8358232" y="4163736"/>
              <a:ext cx="578840" cy="295018"/>
              <a:chOff x="5471020" y="5118682"/>
              <a:chExt cx="578840" cy="295018"/>
            </a:xfrm>
          </p:grpSpPr>
          <p:grpSp>
            <p:nvGrpSpPr>
              <p:cNvPr id="13" name="Group 50"/>
              <p:cNvGrpSpPr/>
              <p:nvPr/>
            </p:nvGrpSpPr>
            <p:grpSpPr>
              <a:xfrm>
                <a:off x="5471020" y="5118682"/>
                <a:ext cx="578840" cy="295018"/>
                <a:chOff x="2625754" y="5251508"/>
                <a:chExt cx="578840" cy="295018"/>
              </a:xfrm>
            </p:grpSpPr>
            <p:cxnSp>
              <p:nvCxnSpPr>
                <p:cNvPr id="92" name="Straight Arrow Connector 91"/>
                <p:cNvCxnSpPr/>
                <p:nvPr/>
              </p:nvCxnSpPr>
              <p:spPr bwMode="auto">
                <a:xfrm flipV="1">
                  <a:off x="2625754" y="5545123"/>
                  <a:ext cx="578840" cy="5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/>
                <p:cNvCxnSpPr/>
                <p:nvPr/>
              </p:nvCxnSpPr>
              <p:spPr bwMode="auto">
                <a:xfrm rot="16200000" flipV="1">
                  <a:off x="2487333" y="5398318"/>
                  <a:ext cx="295018" cy="1397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0" name="Straight Connector 89"/>
              <p:cNvCxnSpPr/>
              <p:nvPr/>
            </p:nvCxnSpPr>
            <p:spPr bwMode="auto">
              <a:xfrm rot="5400000">
                <a:off x="5540139" y="5240326"/>
                <a:ext cx="186746" cy="125229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>
                <a:off x="5687736" y="5209563"/>
                <a:ext cx="227903" cy="185955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96" name="TextBox 95"/>
          <p:cNvSpPr txBox="1"/>
          <p:nvPr/>
        </p:nvSpPr>
        <p:spPr>
          <a:xfrm>
            <a:off x="7106874" y="5110296"/>
            <a:ext cx="1795243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fuzzy database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 rot="5400000">
            <a:off x="4517473" y="2881621"/>
            <a:ext cx="1610684" cy="83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" name="Picture 102" descr="outpu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5092275" y="2647891"/>
            <a:ext cx="939410" cy="366210"/>
          </a:xfrm>
          <a:prstGeom prst="rect">
            <a:avLst/>
          </a:prstGeom>
        </p:spPr>
      </p:pic>
      <p:grpSp>
        <p:nvGrpSpPr>
          <p:cNvPr id="14" name="Group 103"/>
          <p:cNvGrpSpPr/>
          <p:nvPr/>
        </p:nvGrpSpPr>
        <p:grpSpPr>
          <a:xfrm>
            <a:off x="3523376" y="3758268"/>
            <a:ext cx="578840" cy="295018"/>
            <a:chOff x="2625754" y="5251508"/>
            <a:chExt cx="578840" cy="295018"/>
          </a:xfrm>
        </p:grpSpPr>
        <p:grpSp>
          <p:nvGrpSpPr>
            <p:cNvPr id="15" name="Group 39"/>
            <p:cNvGrpSpPr/>
            <p:nvPr/>
          </p:nvGrpSpPr>
          <p:grpSpPr>
            <a:xfrm>
              <a:off x="2625754" y="5251508"/>
              <a:ext cx="578840" cy="295018"/>
              <a:chOff x="2625754" y="5251508"/>
              <a:chExt cx="578840" cy="295018"/>
            </a:xfrm>
          </p:grpSpPr>
          <p:cxnSp>
            <p:nvCxnSpPr>
              <p:cNvPr id="109" name="Straight Arrow Connector 108"/>
              <p:cNvCxnSpPr/>
              <p:nvPr/>
            </p:nvCxnSpPr>
            <p:spPr bwMode="auto">
              <a:xfrm flipV="1">
                <a:off x="2625754" y="5545123"/>
                <a:ext cx="578840" cy="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 bwMode="auto">
              <a:xfrm rot="16200000" flipV="1">
                <a:off x="2487333" y="5398318"/>
                <a:ext cx="295018" cy="1397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6" name="Straight Connector 105"/>
            <p:cNvCxnSpPr/>
            <p:nvPr/>
          </p:nvCxnSpPr>
          <p:spPr bwMode="auto">
            <a:xfrm rot="5400000">
              <a:off x="2629949" y="5440260"/>
              <a:ext cx="192947" cy="1588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flipV="1">
              <a:off x="2720226" y="5343787"/>
              <a:ext cx="257866" cy="2192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rot="16200000" flipH="1">
              <a:off x="2939738" y="5380933"/>
              <a:ext cx="189357" cy="122244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11" name="Straight Arrow Connector 110"/>
          <p:cNvCxnSpPr/>
          <p:nvPr/>
        </p:nvCxnSpPr>
        <p:spPr bwMode="auto">
          <a:xfrm rot="5400000" flipH="1" flipV="1">
            <a:off x="4244828" y="2869037"/>
            <a:ext cx="1593911" cy="1677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 bwMode="auto">
          <a:xfrm>
            <a:off x="5838738" y="4538444"/>
            <a:ext cx="1115735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6" name="Group 153"/>
          <p:cNvGrpSpPr/>
          <p:nvPr/>
        </p:nvGrpSpPr>
        <p:grpSpPr>
          <a:xfrm>
            <a:off x="7031372" y="2375483"/>
            <a:ext cx="1860957" cy="350939"/>
            <a:chOff x="7081706" y="2107035"/>
            <a:chExt cx="1860957" cy="350939"/>
          </a:xfrm>
        </p:grpSpPr>
        <p:grpSp>
          <p:nvGrpSpPr>
            <p:cNvPr id="17" name="Group 117"/>
            <p:cNvGrpSpPr/>
            <p:nvPr/>
          </p:nvGrpSpPr>
          <p:grpSpPr>
            <a:xfrm>
              <a:off x="7081706" y="2107035"/>
              <a:ext cx="578840" cy="295018"/>
              <a:chOff x="2625754" y="5251508"/>
              <a:chExt cx="578840" cy="295018"/>
            </a:xfrm>
          </p:grpSpPr>
          <p:grpSp>
            <p:nvGrpSpPr>
              <p:cNvPr id="18" name="Group 39"/>
              <p:cNvGrpSpPr/>
              <p:nvPr/>
            </p:nvGrpSpPr>
            <p:grpSpPr>
              <a:xfrm>
                <a:off x="2625754" y="5251508"/>
                <a:ext cx="578840" cy="295018"/>
                <a:chOff x="2625754" y="5251508"/>
                <a:chExt cx="578840" cy="295018"/>
              </a:xfrm>
            </p:grpSpPr>
            <p:cxnSp>
              <p:nvCxnSpPr>
                <p:cNvPr id="123" name="Straight Arrow Connector 122"/>
                <p:cNvCxnSpPr/>
                <p:nvPr/>
              </p:nvCxnSpPr>
              <p:spPr bwMode="auto">
                <a:xfrm flipV="1">
                  <a:off x="2625754" y="5545123"/>
                  <a:ext cx="578840" cy="5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Arrow Connector 123"/>
                <p:cNvCxnSpPr/>
                <p:nvPr/>
              </p:nvCxnSpPr>
              <p:spPr bwMode="auto">
                <a:xfrm rot="16200000" flipV="1">
                  <a:off x="2487333" y="5398318"/>
                  <a:ext cx="295018" cy="1397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0" name="Straight Connector 119"/>
              <p:cNvCxnSpPr/>
              <p:nvPr/>
            </p:nvCxnSpPr>
            <p:spPr bwMode="auto">
              <a:xfrm rot="5400000">
                <a:off x="2629949" y="5440260"/>
                <a:ext cx="192947" cy="1588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 flipV="1">
                <a:off x="2720226" y="5343787"/>
                <a:ext cx="257866" cy="2192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 rot="16200000" flipH="1">
                <a:off x="2939738" y="5380933"/>
                <a:ext cx="189357" cy="122244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25" name="Text Box 11"/>
            <p:cNvSpPr txBox="1">
              <a:spLocks noChangeArrowheads="1"/>
            </p:cNvSpPr>
            <p:nvPr/>
          </p:nvSpPr>
          <p:spPr bwMode="auto">
            <a:xfrm>
              <a:off x="7633981" y="2126697"/>
              <a:ext cx="1308682" cy="331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57240" rIns="90000" bIns="45000" anchor="ctr"/>
            <a:lstStyle/>
            <a:p>
              <a:pPr algn="ctr">
                <a:lnSpc>
                  <a:spcPct val="93000"/>
                </a:lnSpc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chemeClr val="accent2"/>
                  </a:solidFill>
                  <a:latin typeface="Arial" charset="0"/>
                  <a:cs typeface="Droid Sans Fallback"/>
                </a:rPr>
                <a:t>: Score = 0,8</a:t>
              </a:r>
              <a:endParaRPr lang="en-US" sz="1400" b="1" dirty="0">
                <a:solidFill>
                  <a:schemeClr val="accent2"/>
                </a:solidFill>
                <a:latin typeface="Arial" charset="0"/>
                <a:cs typeface="Droid Sans Fallback"/>
              </a:endParaRPr>
            </a:p>
          </p:txBody>
        </p:sp>
      </p:grpSp>
      <p:grpSp>
        <p:nvGrpSpPr>
          <p:cNvPr id="19" name="Group 154"/>
          <p:cNvGrpSpPr/>
          <p:nvPr/>
        </p:nvGrpSpPr>
        <p:grpSpPr>
          <a:xfrm>
            <a:off x="7049549" y="2804720"/>
            <a:ext cx="1844178" cy="350939"/>
            <a:chOff x="7099883" y="2536272"/>
            <a:chExt cx="1844178" cy="350939"/>
          </a:xfrm>
        </p:grpSpPr>
        <p:grpSp>
          <p:nvGrpSpPr>
            <p:cNvPr id="20" name="Group 125"/>
            <p:cNvGrpSpPr/>
            <p:nvPr/>
          </p:nvGrpSpPr>
          <p:grpSpPr>
            <a:xfrm>
              <a:off x="7099883" y="2536272"/>
              <a:ext cx="578840" cy="295018"/>
              <a:chOff x="3549942" y="5403908"/>
              <a:chExt cx="578840" cy="295018"/>
            </a:xfrm>
          </p:grpSpPr>
          <p:grpSp>
            <p:nvGrpSpPr>
              <p:cNvPr id="21" name="Group 47"/>
              <p:cNvGrpSpPr/>
              <p:nvPr/>
            </p:nvGrpSpPr>
            <p:grpSpPr>
              <a:xfrm>
                <a:off x="3549942" y="5403908"/>
                <a:ext cx="578840" cy="295018"/>
                <a:chOff x="2625754" y="5251508"/>
                <a:chExt cx="578840" cy="295018"/>
              </a:xfrm>
            </p:grpSpPr>
            <p:cxnSp>
              <p:nvCxnSpPr>
                <p:cNvPr id="131" name="Straight Arrow Connector 130"/>
                <p:cNvCxnSpPr/>
                <p:nvPr/>
              </p:nvCxnSpPr>
              <p:spPr bwMode="auto">
                <a:xfrm flipV="1">
                  <a:off x="2625754" y="5545123"/>
                  <a:ext cx="578840" cy="5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/>
                <p:cNvCxnSpPr/>
                <p:nvPr/>
              </p:nvCxnSpPr>
              <p:spPr bwMode="auto">
                <a:xfrm rot="16200000" flipV="1">
                  <a:off x="2487333" y="5398318"/>
                  <a:ext cx="295018" cy="1397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8" name="Straight Connector 127"/>
              <p:cNvCxnSpPr/>
              <p:nvPr/>
            </p:nvCxnSpPr>
            <p:spPr bwMode="auto">
              <a:xfrm rot="5400000">
                <a:off x="3856141" y="5584271"/>
                <a:ext cx="192947" cy="1588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 flipV="1">
                <a:off x="3703137" y="5496187"/>
                <a:ext cx="257866" cy="2192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0" name="Straight Connector 129"/>
              <p:cNvCxnSpPr/>
              <p:nvPr/>
            </p:nvCxnSpPr>
            <p:spPr bwMode="auto">
              <a:xfrm rot="5400000">
                <a:off x="3582894" y="5549318"/>
                <a:ext cx="187963" cy="72100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33" name="Text Box 11"/>
            <p:cNvSpPr txBox="1">
              <a:spLocks noChangeArrowheads="1"/>
            </p:cNvSpPr>
            <p:nvPr/>
          </p:nvSpPr>
          <p:spPr bwMode="auto">
            <a:xfrm>
              <a:off x="7635379" y="2555934"/>
              <a:ext cx="1308682" cy="331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57240" rIns="90000" bIns="45000" anchor="ctr"/>
            <a:lstStyle/>
            <a:p>
              <a:pPr algn="ctr">
                <a:lnSpc>
                  <a:spcPct val="93000"/>
                </a:lnSpc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chemeClr val="accent2"/>
                  </a:solidFill>
                  <a:latin typeface="Arial" charset="0"/>
                  <a:cs typeface="Droid Sans Fallback"/>
                </a:rPr>
                <a:t>: Score = 0,5</a:t>
              </a:r>
              <a:endParaRPr lang="en-US" sz="1400" b="1" dirty="0">
                <a:solidFill>
                  <a:schemeClr val="accent2"/>
                </a:solidFill>
                <a:latin typeface="Arial" charset="0"/>
                <a:cs typeface="Droid Sans Fallback"/>
              </a:endParaRPr>
            </a:p>
          </p:txBody>
        </p:sp>
      </p:grpSp>
      <p:grpSp>
        <p:nvGrpSpPr>
          <p:cNvPr id="22" name="Group 155"/>
          <p:cNvGrpSpPr/>
          <p:nvPr/>
        </p:nvGrpSpPr>
        <p:grpSpPr>
          <a:xfrm>
            <a:off x="7066326" y="3240947"/>
            <a:ext cx="1837188" cy="335560"/>
            <a:chOff x="7116660" y="2972499"/>
            <a:chExt cx="1837188" cy="335560"/>
          </a:xfrm>
        </p:grpSpPr>
        <p:grpSp>
          <p:nvGrpSpPr>
            <p:cNvPr id="23" name="Group 133"/>
            <p:cNvGrpSpPr/>
            <p:nvPr/>
          </p:nvGrpSpPr>
          <p:grpSpPr>
            <a:xfrm>
              <a:off x="7116660" y="2972499"/>
              <a:ext cx="578840" cy="295018"/>
              <a:chOff x="5471020" y="5118682"/>
              <a:chExt cx="578840" cy="295018"/>
            </a:xfrm>
          </p:grpSpPr>
          <p:grpSp>
            <p:nvGrpSpPr>
              <p:cNvPr id="24" name="Group 50"/>
              <p:cNvGrpSpPr/>
              <p:nvPr/>
            </p:nvGrpSpPr>
            <p:grpSpPr>
              <a:xfrm>
                <a:off x="5471020" y="5118682"/>
                <a:ext cx="578840" cy="295018"/>
                <a:chOff x="2625754" y="5251508"/>
                <a:chExt cx="578840" cy="295018"/>
              </a:xfrm>
            </p:grpSpPr>
            <p:cxnSp>
              <p:nvCxnSpPr>
                <p:cNvPr id="138" name="Straight Arrow Connector 137"/>
                <p:cNvCxnSpPr/>
                <p:nvPr/>
              </p:nvCxnSpPr>
              <p:spPr bwMode="auto">
                <a:xfrm flipV="1">
                  <a:off x="2625754" y="5545123"/>
                  <a:ext cx="578840" cy="5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Arrow Connector 138"/>
                <p:cNvCxnSpPr/>
                <p:nvPr/>
              </p:nvCxnSpPr>
              <p:spPr bwMode="auto">
                <a:xfrm rot="16200000" flipV="1">
                  <a:off x="2487333" y="5398318"/>
                  <a:ext cx="295018" cy="1397"/>
                </a:xfrm>
                <a:prstGeom prst="straightConnector1">
                  <a:avLst/>
                </a:prstGeom>
                <a:ln>
                  <a:headEnd type="none" w="med" len="med"/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6" name="Straight Connector 135"/>
              <p:cNvCxnSpPr/>
              <p:nvPr/>
            </p:nvCxnSpPr>
            <p:spPr bwMode="auto">
              <a:xfrm rot="5400000">
                <a:off x="5540139" y="5240326"/>
                <a:ext cx="186746" cy="125229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7" name="Straight Connector 136"/>
              <p:cNvCxnSpPr/>
              <p:nvPr/>
            </p:nvCxnSpPr>
            <p:spPr bwMode="auto">
              <a:xfrm>
                <a:off x="5687736" y="5209563"/>
                <a:ext cx="227903" cy="185955"/>
              </a:xfrm>
              <a:prstGeom prst="line">
                <a:avLst/>
              </a:prstGeom>
              <a:solidFill>
                <a:srgbClr val="00B8FF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40" name="Text Box 11"/>
            <p:cNvSpPr txBox="1">
              <a:spLocks noChangeArrowheads="1"/>
            </p:cNvSpPr>
            <p:nvPr/>
          </p:nvSpPr>
          <p:spPr bwMode="auto">
            <a:xfrm>
              <a:off x="7645166" y="2976782"/>
              <a:ext cx="1308682" cy="3312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57240" rIns="90000" bIns="45000" anchor="ctr"/>
            <a:lstStyle/>
            <a:p>
              <a:pPr algn="ctr">
                <a:lnSpc>
                  <a:spcPct val="93000"/>
                </a:lnSpc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 dirty="0" smtClean="0">
                  <a:solidFill>
                    <a:schemeClr val="accent2"/>
                  </a:solidFill>
                  <a:latin typeface="Arial" charset="0"/>
                  <a:cs typeface="Droid Sans Fallback"/>
                </a:rPr>
                <a:t>: Score = 0,1</a:t>
              </a:r>
              <a:endParaRPr lang="en-US" sz="1400" b="1" dirty="0">
                <a:solidFill>
                  <a:schemeClr val="accent2"/>
                </a:solidFill>
                <a:latin typeface="Arial" charset="0"/>
                <a:cs typeface="Droid Sans Fallback"/>
              </a:endParaRPr>
            </a:p>
          </p:txBody>
        </p:sp>
      </p:grpSp>
      <p:cxnSp>
        <p:nvCxnSpPr>
          <p:cNvPr id="142" name="Straight Arrow Connector 141"/>
          <p:cNvCxnSpPr/>
          <p:nvPr/>
        </p:nvCxnSpPr>
        <p:spPr bwMode="auto">
          <a:xfrm rot="10800000" flipV="1">
            <a:off x="5847128" y="4865615"/>
            <a:ext cx="1065401" cy="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" name="Text Box 10"/>
          <p:cNvSpPr txBox="1">
            <a:spLocks noChangeArrowheads="1"/>
          </p:cNvSpPr>
          <p:nvPr/>
        </p:nvSpPr>
        <p:spPr bwMode="auto">
          <a:xfrm>
            <a:off x="5805182" y="4894686"/>
            <a:ext cx="1199625" cy="290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7240" rIns="90000" bIns="45000" anchor="ctr"/>
          <a:lstStyle/>
          <a:p>
            <a:pPr algn="ctr">
              <a:lnSpc>
                <a:spcPct val="93000"/>
              </a:lnSpc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smtClean="0">
                <a:solidFill>
                  <a:srgbClr val="000000"/>
                </a:solidFill>
                <a:latin typeface="Arial" charset="0"/>
                <a:cs typeface="Droid Sans Fallback"/>
              </a:rPr>
              <a:t>type: </a:t>
            </a:r>
            <a:r>
              <a:rPr lang="en-US" sz="1200" b="1" dirty="0" smtClean="0">
                <a:solidFill>
                  <a:srgbClr val="C00000"/>
                </a:solidFill>
                <a:latin typeface="Arial" charset="0"/>
                <a:cs typeface="Droid Sans Fallback"/>
              </a:rPr>
              <a:t>car-park</a:t>
            </a:r>
            <a:endParaRPr lang="en-US" sz="1200" b="1" dirty="0">
              <a:solidFill>
                <a:srgbClr val="C00000"/>
              </a:solidFill>
              <a:latin typeface="Arial" charset="0"/>
              <a:cs typeface="Droid Sans Fallback"/>
            </a:endParaRPr>
          </a:p>
        </p:txBody>
      </p:sp>
      <p:pic>
        <p:nvPicPr>
          <p:cNvPr id="153" name="Picture 152" descr="outpur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22627" y="4177718"/>
            <a:ext cx="882244" cy="305853"/>
          </a:xfrm>
          <a:prstGeom prst="rect">
            <a:avLst/>
          </a:prstGeom>
        </p:spPr>
      </p:pic>
      <p:sp>
        <p:nvSpPr>
          <p:cNvPr id="94" name="Titel 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Fuzzy-Logic</a:t>
            </a:r>
            <a:r>
              <a:rPr lang="de-DE" dirty="0" smtClean="0"/>
              <a:t> basierte Annotation</a:t>
            </a:r>
            <a:endParaRPr lang="de-D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6150" grpId="0" animBg="1"/>
      <p:bldP spid="6151" grpId="0" animBg="1"/>
      <p:bldP spid="6152" grpId="0" animBg="1"/>
      <p:bldP spid="96" grpId="0"/>
      <p:bldP spid="1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539751" y="1585723"/>
            <a:ext cx="4318002" cy="18351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449263" rtl="0" eaLnBrk="0" fontAlgn="base" latinLnBrk="0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Example: Quiet places at waterfront</a:t>
            </a:r>
          </a:p>
          <a:p>
            <a:pPr marL="533400" marR="0" lvl="0" indent="-533400" algn="l" defTabSz="449263" rtl="0" eaLnBrk="0" fontAlgn="base" latinLnBrk="0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AutoNum type="arabicPeriod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Filter static (waterfront, occupancy)</a:t>
            </a:r>
          </a:p>
          <a:p>
            <a:pPr marL="533400" marR="0" lvl="0" indent="-533400" algn="l" defTabSz="449263" rtl="0" eaLnBrk="0" fontAlgn="base" latinLnBrk="0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AutoNum type="arabicPeriod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Predict (quiet)</a:t>
            </a:r>
          </a:p>
          <a:p>
            <a:pPr marL="533400" marR="0" lvl="0" indent="-533400" algn="l" defTabSz="449263" rtl="0" eaLnBrk="0" fontAlgn="base" latinLnBrk="0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AutoNum type="arabicPeriod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Rank</a:t>
            </a:r>
          </a:p>
          <a:p>
            <a:pPr marL="533400" marR="0" lvl="0" indent="-533400" algn="l" defTabSz="449263" rtl="0" eaLnBrk="0" fontAlgn="base" latinLnBrk="0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AutoNum type="arabicPeriod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Read</a:t>
            </a:r>
          </a:p>
          <a:p>
            <a:pPr marL="533400" marR="0" lvl="0" indent="-533400" algn="l" defTabSz="449263" rtl="0" eaLnBrk="0" fontAlgn="base" latinLnBrk="0" hangingPunct="0">
              <a:lnSpc>
                <a:spcPct val="8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AutoNum type="arabicPeriod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Return</a:t>
            </a:r>
          </a:p>
        </p:txBody>
      </p:sp>
      <p:sp>
        <p:nvSpPr>
          <p:cNvPr id="36" name="Freeform 4"/>
          <p:cNvSpPr>
            <a:spLocks/>
          </p:cNvSpPr>
          <p:nvPr/>
        </p:nvSpPr>
        <p:spPr bwMode="auto">
          <a:xfrm>
            <a:off x="431800" y="4714540"/>
            <a:ext cx="3997325" cy="544512"/>
          </a:xfrm>
          <a:custGeom>
            <a:avLst/>
            <a:gdLst>
              <a:gd name="T0" fmla="*/ 0 w 3553"/>
              <a:gd name="T1" fmla="*/ 2147483647 h 547"/>
              <a:gd name="T2" fmla="*/ 2147483647 w 3553"/>
              <a:gd name="T3" fmla="*/ 2147483647 h 547"/>
              <a:gd name="T4" fmla="*/ 2147483647 w 3553"/>
              <a:gd name="T5" fmla="*/ 2147483647 h 547"/>
              <a:gd name="T6" fmla="*/ 2147483647 w 3553"/>
              <a:gd name="T7" fmla="*/ 2147483647 h 547"/>
              <a:gd name="T8" fmla="*/ 2147483647 w 3553"/>
              <a:gd name="T9" fmla="*/ 2147483647 h 547"/>
              <a:gd name="T10" fmla="*/ 2147483647 w 3553"/>
              <a:gd name="T11" fmla="*/ 2147483647 h 547"/>
              <a:gd name="T12" fmla="*/ 2147483647 w 3553"/>
              <a:gd name="T13" fmla="*/ 2147483647 h 547"/>
              <a:gd name="T14" fmla="*/ 2147483647 w 3553"/>
              <a:gd name="T15" fmla="*/ 2147483647 h 547"/>
              <a:gd name="T16" fmla="*/ 2147483647 w 3553"/>
              <a:gd name="T17" fmla="*/ 2147483647 h 547"/>
              <a:gd name="T18" fmla="*/ 2147483647 w 3553"/>
              <a:gd name="T19" fmla="*/ 2147483647 h 547"/>
              <a:gd name="T20" fmla="*/ 2147483647 w 3553"/>
              <a:gd name="T21" fmla="*/ 2147483647 h 547"/>
              <a:gd name="T22" fmla="*/ 2147483647 w 3553"/>
              <a:gd name="T23" fmla="*/ 2147483647 h 547"/>
              <a:gd name="T24" fmla="*/ 2147483647 w 3553"/>
              <a:gd name="T25" fmla="*/ 2147483647 h 547"/>
              <a:gd name="T26" fmla="*/ 2147483647 w 3553"/>
              <a:gd name="T27" fmla="*/ 2147483647 h 547"/>
              <a:gd name="T28" fmla="*/ 2147483647 w 3553"/>
              <a:gd name="T29" fmla="*/ 2147483647 h 547"/>
              <a:gd name="T30" fmla="*/ 2147483647 w 3553"/>
              <a:gd name="T31" fmla="*/ 2147483647 h 547"/>
              <a:gd name="T32" fmla="*/ 2147483647 w 3553"/>
              <a:gd name="T33" fmla="*/ 2147483647 h 547"/>
              <a:gd name="T34" fmla="*/ 2147483647 w 3553"/>
              <a:gd name="T35" fmla="*/ 2147483647 h 547"/>
              <a:gd name="T36" fmla="*/ 2147483647 w 3553"/>
              <a:gd name="T37" fmla="*/ 2147483647 h 547"/>
              <a:gd name="T38" fmla="*/ 2147483647 w 3553"/>
              <a:gd name="T39" fmla="*/ 2147483647 h 547"/>
              <a:gd name="T40" fmla="*/ 2147483647 w 3553"/>
              <a:gd name="T41" fmla="*/ 2147483647 h 54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553"/>
              <a:gd name="T64" fmla="*/ 0 h 547"/>
              <a:gd name="T65" fmla="*/ 3553 w 3553"/>
              <a:gd name="T66" fmla="*/ 547 h 54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553" h="547">
                <a:moveTo>
                  <a:pt x="0" y="467"/>
                </a:moveTo>
                <a:cubicBezTo>
                  <a:pt x="68" y="421"/>
                  <a:pt x="135" y="384"/>
                  <a:pt x="209" y="347"/>
                </a:cubicBezTo>
                <a:cubicBezTo>
                  <a:pt x="301" y="301"/>
                  <a:pt x="391" y="248"/>
                  <a:pt x="493" y="227"/>
                </a:cubicBezTo>
                <a:cubicBezTo>
                  <a:pt x="512" y="223"/>
                  <a:pt x="611" y="213"/>
                  <a:pt x="621" y="212"/>
                </a:cubicBezTo>
                <a:cubicBezTo>
                  <a:pt x="758" y="225"/>
                  <a:pt x="818" y="241"/>
                  <a:pt x="942" y="272"/>
                </a:cubicBezTo>
                <a:cubicBezTo>
                  <a:pt x="989" y="300"/>
                  <a:pt x="1035" y="331"/>
                  <a:pt x="1084" y="354"/>
                </a:cubicBezTo>
                <a:cubicBezTo>
                  <a:pt x="1118" y="370"/>
                  <a:pt x="1156" y="380"/>
                  <a:pt x="1189" y="399"/>
                </a:cubicBezTo>
                <a:cubicBezTo>
                  <a:pt x="1241" y="428"/>
                  <a:pt x="1286" y="456"/>
                  <a:pt x="1346" y="467"/>
                </a:cubicBezTo>
                <a:cubicBezTo>
                  <a:pt x="1421" y="509"/>
                  <a:pt x="1489" y="515"/>
                  <a:pt x="1571" y="534"/>
                </a:cubicBezTo>
                <a:cubicBezTo>
                  <a:pt x="1628" y="531"/>
                  <a:pt x="1692" y="547"/>
                  <a:pt x="1743" y="519"/>
                </a:cubicBezTo>
                <a:cubicBezTo>
                  <a:pt x="1768" y="505"/>
                  <a:pt x="1792" y="489"/>
                  <a:pt x="1817" y="474"/>
                </a:cubicBezTo>
                <a:cubicBezTo>
                  <a:pt x="1825" y="469"/>
                  <a:pt x="1840" y="459"/>
                  <a:pt x="1840" y="459"/>
                </a:cubicBezTo>
                <a:cubicBezTo>
                  <a:pt x="1881" y="403"/>
                  <a:pt x="1945" y="363"/>
                  <a:pt x="1997" y="317"/>
                </a:cubicBezTo>
                <a:cubicBezTo>
                  <a:pt x="2083" y="241"/>
                  <a:pt x="2172" y="172"/>
                  <a:pt x="2266" y="108"/>
                </a:cubicBezTo>
                <a:cubicBezTo>
                  <a:pt x="2305" y="81"/>
                  <a:pt x="2344" y="42"/>
                  <a:pt x="2393" y="33"/>
                </a:cubicBezTo>
                <a:cubicBezTo>
                  <a:pt x="2438" y="25"/>
                  <a:pt x="2483" y="25"/>
                  <a:pt x="2528" y="18"/>
                </a:cubicBezTo>
                <a:cubicBezTo>
                  <a:pt x="2663" y="23"/>
                  <a:pt x="2687" y="0"/>
                  <a:pt x="2775" y="48"/>
                </a:cubicBezTo>
                <a:cubicBezTo>
                  <a:pt x="2894" y="113"/>
                  <a:pt x="3006" y="197"/>
                  <a:pt x="3119" y="272"/>
                </a:cubicBezTo>
                <a:cubicBezTo>
                  <a:pt x="3165" y="303"/>
                  <a:pt x="3207" y="356"/>
                  <a:pt x="3261" y="369"/>
                </a:cubicBezTo>
                <a:cubicBezTo>
                  <a:pt x="3328" y="414"/>
                  <a:pt x="3376" y="450"/>
                  <a:pt x="3456" y="467"/>
                </a:cubicBezTo>
                <a:cubicBezTo>
                  <a:pt x="3543" y="459"/>
                  <a:pt x="3511" y="459"/>
                  <a:pt x="3553" y="459"/>
                </a:cubicBezTo>
              </a:path>
            </a:pathLst>
          </a:custGeom>
          <a:noFill/>
          <a:ln w="2540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935038" y="3993815"/>
            <a:ext cx="360362" cy="360362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Oval 6"/>
          <p:cNvSpPr>
            <a:spLocks noChangeArrowheads="1"/>
          </p:cNvSpPr>
          <p:nvPr/>
        </p:nvSpPr>
        <p:spPr bwMode="auto">
          <a:xfrm>
            <a:off x="615950" y="4528802"/>
            <a:ext cx="360363" cy="360363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Oval 7"/>
          <p:cNvSpPr>
            <a:spLocks noChangeArrowheads="1"/>
          </p:cNvSpPr>
          <p:nvPr/>
        </p:nvSpPr>
        <p:spPr bwMode="auto">
          <a:xfrm>
            <a:off x="2163763" y="4747877"/>
            <a:ext cx="360362" cy="360363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Oval 8"/>
          <p:cNvSpPr>
            <a:spLocks noChangeArrowheads="1"/>
          </p:cNvSpPr>
          <p:nvPr/>
        </p:nvSpPr>
        <p:spPr bwMode="auto">
          <a:xfrm>
            <a:off x="2519363" y="3885865"/>
            <a:ext cx="360362" cy="360362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9"/>
          <p:cNvSpPr>
            <a:spLocks noChangeArrowheads="1"/>
          </p:cNvSpPr>
          <p:nvPr/>
        </p:nvSpPr>
        <p:spPr bwMode="auto">
          <a:xfrm>
            <a:off x="3027363" y="4244640"/>
            <a:ext cx="360362" cy="360362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10"/>
          <p:cNvSpPr>
            <a:spLocks noChangeArrowheads="1"/>
          </p:cNvSpPr>
          <p:nvPr/>
        </p:nvSpPr>
        <p:spPr bwMode="auto">
          <a:xfrm>
            <a:off x="1154113" y="5073315"/>
            <a:ext cx="360362" cy="360362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11"/>
          <p:cNvSpPr>
            <a:spLocks noChangeArrowheads="1"/>
          </p:cNvSpPr>
          <p:nvPr/>
        </p:nvSpPr>
        <p:spPr bwMode="auto">
          <a:xfrm>
            <a:off x="2593975" y="5217777"/>
            <a:ext cx="360363" cy="360363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val 12"/>
          <p:cNvSpPr>
            <a:spLocks noChangeArrowheads="1"/>
          </p:cNvSpPr>
          <p:nvPr/>
        </p:nvSpPr>
        <p:spPr bwMode="auto">
          <a:xfrm>
            <a:off x="3600450" y="5038390"/>
            <a:ext cx="360363" cy="360362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13"/>
          <p:cNvSpPr>
            <a:spLocks noChangeArrowheads="1"/>
          </p:cNvSpPr>
          <p:nvPr/>
        </p:nvSpPr>
        <p:spPr bwMode="auto">
          <a:xfrm>
            <a:off x="1444625" y="4530390"/>
            <a:ext cx="360363" cy="360362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14"/>
          <p:cNvSpPr>
            <a:spLocks noChangeArrowheads="1"/>
          </p:cNvSpPr>
          <p:nvPr/>
        </p:nvSpPr>
        <p:spPr bwMode="auto">
          <a:xfrm>
            <a:off x="1619250" y="3922377"/>
            <a:ext cx="360363" cy="360363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15"/>
          <p:cNvSpPr>
            <a:spLocks noChangeArrowheads="1"/>
          </p:cNvSpPr>
          <p:nvPr/>
        </p:nvSpPr>
        <p:spPr bwMode="auto">
          <a:xfrm>
            <a:off x="719138" y="5470190"/>
            <a:ext cx="360362" cy="360362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16"/>
          <p:cNvSpPr>
            <a:spLocks noChangeArrowheads="1"/>
          </p:cNvSpPr>
          <p:nvPr/>
        </p:nvSpPr>
        <p:spPr bwMode="auto">
          <a:xfrm>
            <a:off x="1835150" y="5759115"/>
            <a:ext cx="360363" cy="360362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17"/>
          <p:cNvSpPr>
            <a:spLocks noChangeArrowheads="1"/>
          </p:cNvSpPr>
          <p:nvPr/>
        </p:nvSpPr>
        <p:spPr bwMode="auto">
          <a:xfrm>
            <a:off x="935038" y="3998577"/>
            <a:ext cx="360362" cy="3603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18"/>
          <p:cNvSpPr>
            <a:spLocks noChangeArrowheads="1"/>
          </p:cNvSpPr>
          <p:nvPr/>
        </p:nvSpPr>
        <p:spPr bwMode="auto">
          <a:xfrm>
            <a:off x="2519363" y="3889040"/>
            <a:ext cx="360362" cy="3603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19"/>
          <p:cNvSpPr>
            <a:spLocks noChangeArrowheads="1"/>
          </p:cNvSpPr>
          <p:nvPr/>
        </p:nvSpPr>
        <p:spPr bwMode="auto">
          <a:xfrm>
            <a:off x="1619250" y="3925552"/>
            <a:ext cx="360363" cy="3603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20"/>
          <p:cNvSpPr>
            <a:spLocks noChangeArrowheads="1"/>
          </p:cNvSpPr>
          <p:nvPr/>
        </p:nvSpPr>
        <p:spPr bwMode="auto">
          <a:xfrm>
            <a:off x="719138" y="5471777"/>
            <a:ext cx="360362" cy="360363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21"/>
          <p:cNvSpPr>
            <a:spLocks noChangeArrowheads="1"/>
          </p:cNvSpPr>
          <p:nvPr/>
        </p:nvSpPr>
        <p:spPr bwMode="auto">
          <a:xfrm>
            <a:off x="1835150" y="5759115"/>
            <a:ext cx="360363" cy="360362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22"/>
          <p:cNvSpPr>
            <a:spLocks noChangeArrowheads="1"/>
          </p:cNvSpPr>
          <p:nvPr/>
        </p:nvSpPr>
        <p:spPr bwMode="auto">
          <a:xfrm>
            <a:off x="611188" y="4543090"/>
            <a:ext cx="360362" cy="360362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.1</a:t>
            </a:r>
          </a:p>
        </p:txBody>
      </p:sp>
      <p:sp>
        <p:nvSpPr>
          <p:cNvPr id="55" name="Oval 23"/>
          <p:cNvSpPr>
            <a:spLocks noChangeArrowheads="1"/>
          </p:cNvSpPr>
          <p:nvPr/>
        </p:nvSpPr>
        <p:spPr bwMode="auto">
          <a:xfrm>
            <a:off x="2159000" y="4754227"/>
            <a:ext cx="360363" cy="360363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.5</a:t>
            </a:r>
          </a:p>
        </p:txBody>
      </p:sp>
      <p:sp>
        <p:nvSpPr>
          <p:cNvPr id="56" name="Oval 24"/>
          <p:cNvSpPr>
            <a:spLocks noChangeArrowheads="1"/>
          </p:cNvSpPr>
          <p:nvPr/>
        </p:nvSpPr>
        <p:spPr bwMode="auto">
          <a:xfrm>
            <a:off x="3024188" y="4246227"/>
            <a:ext cx="360362" cy="360363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.7</a:t>
            </a:r>
          </a:p>
        </p:txBody>
      </p:sp>
      <p:sp>
        <p:nvSpPr>
          <p:cNvPr id="57" name="Oval 25"/>
          <p:cNvSpPr>
            <a:spLocks noChangeArrowheads="1"/>
          </p:cNvSpPr>
          <p:nvPr/>
        </p:nvSpPr>
        <p:spPr bwMode="auto">
          <a:xfrm>
            <a:off x="1150938" y="5081252"/>
            <a:ext cx="360362" cy="360363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.2</a:t>
            </a:r>
          </a:p>
        </p:txBody>
      </p:sp>
      <p:sp>
        <p:nvSpPr>
          <p:cNvPr id="58" name="Oval 26"/>
          <p:cNvSpPr>
            <a:spLocks noChangeArrowheads="1"/>
          </p:cNvSpPr>
          <p:nvPr/>
        </p:nvSpPr>
        <p:spPr bwMode="auto">
          <a:xfrm>
            <a:off x="2592388" y="5222540"/>
            <a:ext cx="360362" cy="360362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.2</a:t>
            </a:r>
          </a:p>
        </p:txBody>
      </p:sp>
      <p:sp>
        <p:nvSpPr>
          <p:cNvPr id="59" name="Oval 27"/>
          <p:cNvSpPr>
            <a:spLocks noChangeArrowheads="1"/>
          </p:cNvSpPr>
          <p:nvPr/>
        </p:nvSpPr>
        <p:spPr bwMode="auto">
          <a:xfrm>
            <a:off x="3600450" y="5038390"/>
            <a:ext cx="360363" cy="360362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  <a:cs typeface="Arial" pitchFamily="34" charset="0"/>
              </a:rPr>
              <a:t>.6</a:t>
            </a:r>
          </a:p>
        </p:txBody>
      </p:sp>
      <p:sp>
        <p:nvSpPr>
          <p:cNvPr id="60" name="Oval 28"/>
          <p:cNvSpPr>
            <a:spLocks noChangeArrowheads="1"/>
          </p:cNvSpPr>
          <p:nvPr/>
        </p:nvSpPr>
        <p:spPr bwMode="auto">
          <a:xfrm>
            <a:off x="1439863" y="4541502"/>
            <a:ext cx="360362" cy="360363"/>
          </a:xfrm>
          <a:prstGeom prst="ellipse">
            <a:avLst/>
          </a:prstGeom>
          <a:solidFill>
            <a:srgbClr val="FF1C0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.9</a:t>
            </a:r>
          </a:p>
        </p:txBody>
      </p:sp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6350" y="2579352"/>
            <a:ext cx="479425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2" name="WordArt 4"/>
          <p:cNvSpPr>
            <a:spLocks noChangeArrowheads="1" noChangeShapeType="1" noTextEdit="1"/>
          </p:cNvSpPr>
          <p:nvPr/>
        </p:nvSpPr>
        <p:spPr bwMode="auto">
          <a:xfrm>
            <a:off x="6319838" y="3192127"/>
            <a:ext cx="471487" cy="33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2000" kern="10" spc="64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76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</a:p>
        </p:txBody>
      </p:sp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6350" y="3660440"/>
            <a:ext cx="479425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6350" y="4163677"/>
            <a:ext cx="479425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5" name="Titel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Sensor Ranking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2239E-6 L 0.57726 0.1783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" y="8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5.55042E-7 L 0.48664 -0.2694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13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5236E-6 L 0.51823 -0.0476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-2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9278E-7 L 0.40799 -0.0740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-3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24607E-6 L 0.3606 -4.24607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2886E-6 L 0.31337 -0.1537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7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76596E-6 L 0.25035 -0.1914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664 -0.26943 L 0.68525 -0.2694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035 -0.19149 L 0.44896 -0.2692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-39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799 -0.07401 L 0.6066 -0.1500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4" grpId="1" animBg="1"/>
      <p:bldP spid="55" grpId="0" animBg="1"/>
      <p:bldP spid="55" grpId="1" animBg="1"/>
      <p:bldP spid="55" grpId="2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Entities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Package 3 (CTI, TUBS, UZL)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Aufgaben</a:t>
            </a:r>
            <a:r>
              <a:rPr lang="en-US" dirty="0" smtClean="0"/>
              <a:t> WP3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Instanziierung</a:t>
            </a:r>
            <a:r>
              <a:rPr lang="en-US" dirty="0" smtClean="0"/>
              <a:t> und </a:t>
            </a:r>
            <a:r>
              <a:rPr lang="en-US" dirty="0" err="1" smtClean="0"/>
              <a:t>Erhaltung</a:t>
            </a:r>
            <a:r>
              <a:rPr lang="en-US" dirty="0" smtClean="0"/>
              <a:t> von Semantic Entities</a:t>
            </a:r>
          </a:p>
          <a:p>
            <a:r>
              <a:rPr lang="en-US" dirty="0" err="1" smtClean="0"/>
              <a:t>Algorithmen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Energieeffizienz</a:t>
            </a:r>
            <a:endParaRPr lang="en-US" dirty="0" smtClean="0"/>
          </a:p>
          <a:p>
            <a:r>
              <a:rPr lang="en-US" dirty="0" smtClean="0"/>
              <a:t>Support </a:t>
            </a:r>
            <a:r>
              <a:rPr lang="en-US" dirty="0" err="1" smtClean="0"/>
              <a:t>für</a:t>
            </a:r>
            <a:r>
              <a:rPr lang="en-US" dirty="0" smtClean="0"/>
              <a:t> In-Network-Queries &amp; Push-</a:t>
            </a:r>
            <a:r>
              <a:rPr lang="en-US" dirty="0" err="1" smtClean="0"/>
              <a:t>Mechanismen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Einschub: </a:t>
            </a:r>
            <a:br>
              <a:rPr lang="de-DE" dirty="0" smtClean="0"/>
            </a:br>
            <a:r>
              <a:rPr lang="de-DE" dirty="0" smtClean="0"/>
              <a:t>Was ist eine </a:t>
            </a:r>
            <a:r>
              <a:rPr lang="de-DE" dirty="0" err="1" smtClean="0"/>
              <a:t>Semantic</a:t>
            </a:r>
            <a:r>
              <a:rPr lang="de-DE" dirty="0" smtClean="0"/>
              <a:t> </a:t>
            </a:r>
            <a:r>
              <a:rPr lang="de-DE" dirty="0" err="1" smtClean="0"/>
              <a:t>Entity</a:t>
            </a:r>
            <a:r>
              <a:rPr lang="de-DE" dirty="0" smtClean="0"/>
              <a:t>?</a:t>
            </a:r>
            <a:endParaRPr lang="de-DE" dirty="0"/>
          </a:p>
        </p:txBody>
      </p:sp>
      <p:pic>
        <p:nvPicPr>
          <p:cNvPr id="5" name="Grafik 4" descr="Constitution_class_refit_bridge,_22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9144000" cy="3881120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2339752" y="3645024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rgbClr val="B839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 descr="is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8327" y="3717032"/>
            <a:ext cx="598940" cy="627162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2699792" y="1556792"/>
            <a:ext cx="2520280" cy="830997"/>
          </a:xfrm>
          <a:prstGeom prst="rect">
            <a:avLst/>
          </a:prstGeom>
          <a:solidFill>
            <a:schemeClr val="bg1"/>
          </a:solidFill>
          <a:ln w="25400">
            <a:solidFill>
              <a:srgbClr val="B839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Sensor_580435</a:t>
            </a:r>
          </a:p>
          <a:p>
            <a:pPr algn="just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hasSensor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temp_sensor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algn="just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located_in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Bridge ;</a:t>
            </a:r>
          </a:p>
          <a:p>
            <a:pPr algn="just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hasService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read_temp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.</a:t>
            </a:r>
            <a:endParaRPr lang="de-DE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292080" y="2492896"/>
            <a:ext cx="2448272" cy="830997"/>
          </a:xfrm>
          <a:prstGeom prst="rect">
            <a:avLst/>
          </a:prstGeom>
          <a:solidFill>
            <a:schemeClr val="bg1"/>
          </a:solidFill>
          <a:ln w="25400">
            <a:solidFill>
              <a:srgbClr val="B839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Sensor_834897</a:t>
            </a:r>
          </a:p>
          <a:p>
            <a:pPr algn="just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hasSensor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temp_sensor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algn="just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located_in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Bridge ;</a:t>
            </a:r>
          </a:p>
          <a:p>
            <a:pPr algn="just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hasService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read_temp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.</a:t>
            </a:r>
            <a:endParaRPr lang="de-DE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1520" y="2708920"/>
            <a:ext cx="2448272" cy="830997"/>
          </a:xfrm>
          <a:prstGeom prst="rect">
            <a:avLst/>
          </a:prstGeom>
          <a:solidFill>
            <a:schemeClr val="bg1"/>
          </a:solidFill>
          <a:ln w="25400">
            <a:solidFill>
              <a:srgbClr val="B839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Sensor_483353</a:t>
            </a:r>
          </a:p>
          <a:p>
            <a:pPr algn="just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hasSensor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temp_sensor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algn="just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located_in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Bridge ;</a:t>
            </a:r>
          </a:p>
          <a:p>
            <a:pPr algn="just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hasService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read_temp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.</a:t>
            </a:r>
            <a:endParaRPr lang="de-DE" sz="12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Gerade Verbindung 13"/>
          <p:cNvCxnSpPr>
            <a:stCxn id="11" idx="2"/>
          </p:cNvCxnSpPr>
          <p:nvPr/>
        </p:nvCxnSpPr>
        <p:spPr>
          <a:xfrm rot="16200000" flipH="1">
            <a:off x="1747139" y="3268434"/>
            <a:ext cx="321132" cy="864098"/>
          </a:xfrm>
          <a:prstGeom prst="line">
            <a:avLst/>
          </a:prstGeom>
          <a:ln w="25400">
            <a:solidFill>
              <a:srgbClr val="B839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1691680" y="1484784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rgbClr val="B839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>
            <a:endCxn id="10" idx="3"/>
          </p:cNvCxnSpPr>
          <p:nvPr/>
        </p:nvCxnSpPr>
        <p:spPr>
          <a:xfrm rot="5400000">
            <a:off x="7712625" y="2592631"/>
            <a:ext cx="343492" cy="288037"/>
          </a:xfrm>
          <a:prstGeom prst="line">
            <a:avLst/>
          </a:prstGeom>
          <a:ln w="25400">
            <a:solidFill>
              <a:srgbClr val="B839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7912943" y="1988840"/>
            <a:ext cx="720080" cy="720080"/>
          </a:xfrm>
          <a:prstGeom prst="ellipse">
            <a:avLst/>
          </a:prstGeom>
          <a:solidFill>
            <a:schemeClr val="bg1"/>
          </a:solidFill>
          <a:ln>
            <a:solidFill>
              <a:srgbClr val="B839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 descr="is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2060848"/>
            <a:ext cx="598940" cy="627162"/>
          </a:xfrm>
          <a:prstGeom prst="rect">
            <a:avLst/>
          </a:prstGeom>
        </p:spPr>
      </p:pic>
      <p:pic>
        <p:nvPicPr>
          <p:cNvPr id="8" name="Grafik 7" descr="is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0255" y="1556792"/>
            <a:ext cx="598940" cy="627162"/>
          </a:xfrm>
          <a:prstGeom prst="rect">
            <a:avLst/>
          </a:prstGeom>
        </p:spPr>
      </p:pic>
      <p:cxnSp>
        <p:nvCxnSpPr>
          <p:cNvPr id="18" name="Gerade Verbindung 17"/>
          <p:cNvCxnSpPr>
            <a:stCxn id="15" idx="6"/>
            <a:endCxn id="9" idx="1"/>
          </p:cNvCxnSpPr>
          <p:nvPr/>
        </p:nvCxnSpPr>
        <p:spPr>
          <a:xfrm>
            <a:off x="2411760" y="1844824"/>
            <a:ext cx="288032" cy="127467"/>
          </a:xfrm>
          <a:prstGeom prst="line">
            <a:avLst/>
          </a:prstGeom>
          <a:ln w="25400">
            <a:solidFill>
              <a:srgbClr val="B839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5580112" y="4077072"/>
            <a:ext cx="2736304" cy="892552"/>
          </a:xfrm>
          <a:prstGeom prst="rect">
            <a:avLst/>
          </a:prstGeom>
          <a:solidFill>
            <a:schemeClr val="bg1"/>
          </a:solidFill>
          <a:ln w="25400">
            <a:solidFill>
              <a:srgbClr val="B839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Semantic Entity:</a:t>
            </a:r>
          </a:p>
          <a:p>
            <a:pPr algn="just"/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Bridge</a:t>
            </a:r>
          </a:p>
          <a:p>
            <a:pPr algn="just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hasSensor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temp_sensor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;</a:t>
            </a:r>
          </a:p>
          <a:p>
            <a:pPr algn="just"/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hasService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read_temp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.</a:t>
            </a:r>
            <a:endParaRPr lang="de-DE" sz="1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  <p:bldP spid="10" grpId="0" animBg="1"/>
      <p:bldP spid="11" grpId="0" animBg="1"/>
      <p:bldP spid="15" grpId="0" animBg="1"/>
      <p:bldP spid="16" grpId="0" animBg="1"/>
      <p:bldP spid="2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Nochmal</a:t>
            </a:r>
            <a:r>
              <a:rPr lang="en-US" dirty="0" smtClean="0"/>
              <a:t>: </a:t>
            </a:r>
            <a:r>
              <a:rPr lang="en-US" dirty="0" err="1" smtClean="0"/>
              <a:t>Aufgaben</a:t>
            </a:r>
            <a:r>
              <a:rPr lang="en-US" dirty="0" smtClean="0"/>
              <a:t> </a:t>
            </a:r>
            <a:r>
              <a:rPr lang="en-US" dirty="0" smtClean="0"/>
              <a:t>WP3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Instanziierung</a:t>
            </a:r>
            <a:r>
              <a:rPr lang="en-US" dirty="0" smtClean="0"/>
              <a:t> und </a:t>
            </a:r>
            <a:r>
              <a:rPr lang="en-US" dirty="0" err="1" smtClean="0"/>
              <a:t>Erhaltung</a:t>
            </a:r>
            <a:r>
              <a:rPr lang="en-US" dirty="0" smtClean="0"/>
              <a:t> von Semantic Entities</a:t>
            </a:r>
          </a:p>
          <a:p>
            <a:r>
              <a:rPr lang="en-US" dirty="0" err="1" smtClean="0"/>
              <a:t>Algorithmen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Energieeffizienz</a:t>
            </a:r>
            <a:endParaRPr lang="en-US" dirty="0" smtClean="0"/>
          </a:p>
          <a:p>
            <a:r>
              <a:rPr lang="en-US" dirty="0" smtClean="0"/>
              <a:t>Support </a:t>
            </a:r>
            <a:r>
              <a:rPr lang="en-US" dirty="0" err="1" smtClean="0"/>
              <a:t>für</a:t>
            </a:r>
            <a:r>
              <a:rPr lang="en-US" dirty="0" smtClean="0"/>
              <a:t> In-Network-Queries &amp; Push-</a:t>
            </a:r>
            <a:r>
              <a:rPr lang="en-US" dirty="0" err="1" smtClean="0"/>
              <a:t>Mechanismen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lipse 22"/>
          <p:cNvSpPr/>
          <p:nvPr/>
        </p:nvSpPr>
        <p:spPr bwMode="auto">
          <a:xfrm>
            <a:off x="4788024" y="2780928"/>
            <a:ext cx="2523352" cy="2376264"/>
          </a:xfrm>
          <a:prstGeom prst="ellipse">
            <a:avLst/>
          </a:prstGeom>
          <a:solidFill>
            <a:srgbClr val="D45024">
              <a:alpha val="5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 rot="20680954">
            <a:off x="5922739" y="2144884"/>
            <a:ext cx="955134" cy="1448544"/>
          </a:xfrm>
          <a:prstGeom prst="ellipse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latin typeface="Lucida Sans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Helper Nodes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066801"/>
            <a:ext cx="4186808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Anforderung</a:t>
            </a:r>
            <a:r>
              <a:rPr lang="en-US" dirty="0" smtClean="0"/>
              <a:t>:</a:t>
            </a: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/>
              <a:t>	</a:t>
            </a:r>
            <a:r>
              <a:rPr lang="en-US" dirty="0" smtClean="0">
                <a:cs typeface="Lucida Sans Unicode"/>
              </a:rPr>
              <a:t>≥</a:t>
            </a:r>
            <a:r>
              <a:rPr lang="en-US" dirty="0" smtClean="0"/>
              <a:t>1 </a:t>
            </a:r>
            <a:r>
              <a:rPr lang="en-US" dirty="0" err="1" smtClean="0"/>
              <a:t>Knoten</a:t>
            </a:r>
            <a:r>
              <a:rPr lang="en-US" dirty="0" smtClean="0"/>
              <a:t> </a:t>
            </a:r>
            <a:r>
              <a:rPr lang="en-US" dirty="0" smtClean="0"/>
              <a:t> von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smtClean="0"/>
              <a:t>SE</a:t>
            </a:r>
          </a:p>
          <a:p>
            <a:pPr marL="342900" lvl="1" indent="-342900">
              <a:buNone/>
            </a:pPr>
            <a:r>
              <a:rPr lang="en-US" dirty="0" smtClean="0"/>
              <a:t>	</a:t>
            </a:r>
            <a:r>
              <a:rPr lang="en-US" dirty="0" err="1" smtClean="0"/>
              <a:t>wach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jedem</a:t>
            </a:r>
            <a:r>
              <a:rPr lang="en-US" dirty="0" smtClean="0"/>
              <a:t> </a:t>
            </a:r>
            <a:r>
              <a:rPr lang="en-US" dirty="0" err="1" smtClean="0"/>
              <a:t>Zeitpunkt</a:t>
            </a:r>
            <a:endParaRPr lang="en-US" dirty="0" smtClean="0"/>
          </a:p>
          <a:p>
            <a:pPr marL="342900" lvl="1" indent="-3429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Problem:</a:t>
            </a:r>
          </a:p>
          <a:p>
            <a:pPr marL="342900" lvl="1" indent="-342900">
              <a:spcBef>
                <a:spcPct val="2000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Kleine</a:t>
            </a:r>
            <a:r>
              <a:rPr lang="en-US" dirty="0" smtClean="0"/>
              <a:t> SE’s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Lebenserwartung</a:t>
            </a:r>
            <a:endParaRPr lang="en-US" dirty="0" smtClean="0"/>
          </a:p>
          <a:p>
            <a:pPr marL="342900" lvl="1" indent="-342900">
              <a:spcBef>
                <a:spcPct val="20000"/>
              </a:spcBef>
              <a:buNone/>
            </a:pPr>
            <a:endParaRPr lang="en-US" dirty="0" smtClean="0"/>
          </a:p>
          <a:p>
            <a:pPr marL="342900" lvl="1" indent="-342900">
              <a:spcBef>
                <a:spcPct val="20000"/>
              </a:spcBef>
              <a:buNone/>
            </a:pPr>
            <a:endParaRPr lang="en-US" dirty="0" smtClean="0"/>
          </a:p>
          <a:p>
            <a:pPr marL="342900" lvl="1" indent="-342900">
              <a:spcBef>
                <a:spcPct val="20000"/>
              </a:spcBef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2" name="Ellipse 11"/>
          <p:cNvSpPr/>
          <p:nvPr/>
        </p:nvSpPr>
        <p:spPr bwMode="auto">
          <a:xfrm flipV="1">
            <a:off x="6588224" y="3221360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 flipV="1">
            <a:off x="6156176" y="2420888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 flipV="1">
            <a:off x="6084168" y="3005336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 flipV="1">
            <a:off x="6516216" y="4509120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 flipV="1">
            <a:off x="5364088" y="3365376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 flipV="1">
            <a:off x="6876256" y="3933056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 flipV="1">
            <a:off x="5148064" y="4077072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 flipV="1">
            <a:off x="5676367" y="4653136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443067" y="1675122"/>
            <a:ext cx="14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</a:t>
            </a:r>
            <a:r>
              <a:rPr lang="en-US" dirty="0" smtClean="0"/>
              <a:t>-</a:t>
            </a:r>
            <a:r>
              <a:rPr lang="en-US" dirty="0" err="1" smtClean="0"/>
              <a:t>Energie</a:t>
            </a:r>
            <a:r>
              <a:rPr lang="en-US" dirty="0" smtClean="0"/>
              <a:t>: </a:t>
            </a:r>
            <a:r>
              <a:rPr lang="en-US" dirty="0" smtClean="0"/>
              <a:t>3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5227043" y="5204937"/>
            <a:ext cx="14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SE-</a:t>
            </a:r>
            <a:r>
              <a:rPr lang="en-US" dirty="0" err="1" smtClean="0"/>
              <a:t>Energie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</a:t>
            </a:r>
            <a:r>
              <a:rPr lang="en-US" dirty="0" smtClean="0"/>
              <a:t>Nodes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066801"/>
            <a:ext cx="4186808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Anforderung</a:t>
            </a:r>
            <a:r>
              <a:rPr lang="en-US" dirty="0" smtClean="0"/>
              <a:t>:</a:t>
            </a:r>
          </a:p>
          <a:p>
            <a:pPr marL="342900" lvl="1" indent="-342900">
              <a:buNone/>
            </a:pPr>
            <a:r>
              <a:rPr lang="en-US" dirty="0" smtClean="0"/>
              <a:t>	</a:t>
            </a:r>
            <a:r>
              <a:rPr lang="en-US" dirty="0" smtClean="0">
                <a:cs typeface="Lucida Sans Unicode"/>
              </a:rPr>
              <a:t>≥</a:t>
            </a:r>
            <a:r>
              <a:rPr lang="en-US" dirty="0" smtClean="0"/>
              <a:t>1 </a:t>
            </a:r>
            <a:r>
              <a:rPr lang="en-US" dirty="0" err="1" smtClean="0"/>
              <a:t>Knoten</a:t>
            </a:r>
            <a:r>
              <a:rPr lang="en-US" dirty="0" smtClean="0"/>
              <a:t>  von </a:t>
            </a:r>
            <a:r>
              <a:rPr lang="en-US" dirty="0" err="1" smtClean="0"/>
              <a:t>jeder</a:t>
            </a:r>
            <a:r>
              <a:rPr lang="en-US" dirty="0" smtClean="0"/>
              <a:t> SE</a:t>
            </a:r>
          </a:p>
          <a:p>
            <a:pPr marL="342900" lvl="1" indent="-342900">
              <a:buNone/>
            </a:pPr>
            <a:r>
              <a:rPr lang="en-US" dirty="0" smtClean="0"/>
              <a:t>	</a:t>
            </a:r>
            <a:r>
              <a:rPr lang="en-US" dirty="0" err="1" smtClean="0"/>
              <a:t>wach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jedem</a:t>
            </a:r>
            <a:r>
              <a:rPr lang="en-US" dirty="0" smtClean="0"/>
              <a:t> </a:t>
            </a:r>
            <a:r>
              <a:rPr lang="en-US" dirty="0" err="1" smtClean="0"/>
              <a:t>Zeitpunkt</a:t>
            </a:r>
            <a:endParaRPr lang="en-US" dirty="0" smtClean="0"/>
          </a:p>
          <a:p>
            <a:pPr marL="342900" lvl="1" indent="-3429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Problem:</a:t>
            </a:r>
          </a:p>
          <a:p>
            <a:pPr marL="342900" lvl="1" indent="-342900">
              <a:buNone/>
            </a:pPr>
            <a:r>
              <a:rPr lang="en-US" dirty="0" smtClean="0"/>
              <a:t>	</a:t>
            </a:r>
            <a:r>
              <a:rPr lang="en-US" dirty="0" err="1" smtClean="0"/>
              <a:t>Kleine</a:t>
            </a:r>
            <a:r>
              <a:rPr lang="en-US" dirty="0" smtClean="0"/>
              <a:t> SE’s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Lebenserwartung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Lösung</a:t>
            </a:r>
            <a:r>
              <a:rPr lang="en-US" dirty="0" smtClean="0"/>
              <a:t>:</a:t>
            </a:r>
            <a:endParaRPr lang="en-US" dirty="0" smtClean="0"/>
          </a:p>
          <a:p>
            <a:pPr marL="342900" lvl="1" indent="-342900">
              <a:spcBef>
                <a:spcPct val="20000"/>
              </a:spcBef>
              <a:buNone/>
            </a:pPr>
            <a:r>
              <a:rPr lang="en-US" dirty="0" smtClean="0"/>
              <a:t>	</a:t>
            </a:r>
            <a:r>
              <a:rPr lang="en-US" dirty="0" smtClean="0"/>
              <a:t>Helper Nodes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3" name="Ellipse 22"/>
          <p:cNvSpPr/>
          <p:nvPr/>
        </p:nvSpPr>
        <p:spPr bwMode="auto">
          <a:xfrm>
            <a:off x="4788024" y="2780928"/>
            <a:ext cx="2523352" cy="2376264"/>
          </a:xfrm>
          <a:prstGeom prst="ellipse">
            <a:avLst/>
          </a:prstGeom>
          <a:solidFill>
            <a:srgbClr val="D45024">
              <a:alpha val="5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24" name="Ellipse 23"/>
          <p:cNvSpPr/>
          <p:nvPr/>
        </p:nvSpPr>
        <p:spPr bwMode="auto">
          <a:xfrm rot="20680954">
            <a:off x="5922739" y="2144884"/>
            <a:ext cx="955134" cy="1448544"/>
          </a:xfrm>
          <a:prstGeom prst="ellipse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25" name="Ellipse 24"/>
          <p:cNvSpPr/>
          <p:nvPr/>
        </p:nvSpPr>
        <p:spPr bwMode="auto">
          <a:xfrm flipV="1">
            <a:off x="6588224" y="3221360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26" name="Ellipse 25"/>
          <p:cNvSpPr/>
          <p:nvPr/>
        </p:nvSpPr>
        <p:spPr bwMode="auto">
          <a:xfrm flipV="1">
            <a:off x="6156176" y="2420888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27" name="Ellipse 26"/>
          <p:cNvSpPr/>
          <p:nvPr/>
        </p:nvSpPr>
        <p:spPr bwMode="auto">
          <a:xfrm flipV="1">
            <a:off x="6084168" y="3005336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36" name="Freihandform 35"/>
          <p:cNvSpPr/>
          <p:nvPr/>
        </p:nvSpPr>
        <p:spPr bwMode="auto">
          <a:xfrm>
            <a:off x="4918802" y="3086100"/>
            <a:ext cx="2248068" cy="1724381"/>
          </a:xfrm>
          <a:custGeom>
            <a:avLst/>
            <a:gdLst>
              <a:gd name="connsiteX0" fmla="*/ 1009650 w 2247900"/>
              <a:gd name="connsiteY0" fmla="*/ 0 h 1695450"/>
              <a:gd name="connsiteX1" fmla="*/ 222250 w 2247900"/>
              <a:gd name="connsiteY1" fmla="*/ 279400 h 1695450"/>
              <a:gd name="connsiteX2" fmla="*/ 0 w 2247900"/>
              <a:gd name="connsiteY2" fmla="*/ 1149350 h 1695450"/>
              <a:gd name="connsiteX3" fmla="*/ 520700 w 2247900"/>
              <a:gd name="connsiteY3" fmla="*/ 1384300 h 1695450"/>
              <a:gd name="connsiteX4" fmla="*/ 1187450 w 2247900"/>
              <a:gd name="connsiteY4" fmla="*/ 1377950 h 1695450"/>
              <a:gd name="connsiteX5" fmla="*/ 1530350 w 2247900"/>
              <a:gd name="connsiteY5" fmla="*/ 1695450 h 1695450"/>
              <a:gd name="connsiteX6" fmla="*/ 1885950 w 2247900"/>
              <a:gd name="connsiteY6" fmla="*/ 1435100 h 1695450"/>
              <a:gd name="connsiteX7" fmla="*/ 2247900 w 2247900"/>
              <a:gd name="connsiteY7" fmla="*/ 914400 h 1695450"/>
              <a:gd name="connsiteX8" fmla="*/ 1803400 w 2247900"/>
              <a:gd name="connsiteY8" fmla="*/ 349250 h 1695450"/>
              <a:gd name="connsiteX9" fmla="*/ 1009650 w 2247900"/>
              <a:gd name="connsiteY9" fmla="*/ 0 h 1695450"/>
              <a:gd name="connsiteX0" fmla="*/ 1009650 w 2247900"/>
              <a:gd name="connsiteY0" fmla="*/ 0 h 1695450"/>
              <a:gd name="connsiteX1" fmla="*/ 222250 w 2247900"/>
              <a:gd name="connsiteY1" fmla="*/ 279400 h 1695450"/>
              <a:gd name="connsiteX2" fmla="*/ 0 w 2247900"/>
              <a:gd name="connsiteY2" fmla="*/ 1149350 h 1695450"/>
              <a:gd name="connsiteX3" fmla="*/ 520700 w 2247900"/>
              <a:gd name="connsiteY3" fmla="*/ 1384300 h 1695450"/>
              <a:gd name="connsiteX4" fmla="*/ 1187450 w 2247900"/>
              <a:gd name="connsiteY4" fmla="*/ 1377950 h 1695450"/>
              <a:gd name="connsiteX5" fmla="*/ 1530350 w 2247900"/>
              <a:gd name="connsiteY5" fmla="*/ 1695450 h 1695450"/>
              <a:gd name="connsiteX6" fmla="*/ 1885950 w 2247900"/>
              <a:gd name="connsiteY6" fmla="*/ 1435100 h 1695450"/>
              <a:gd name="connsiteX7" fmla="*/ 2247900 w 2247900"/>
              <a:gd name="connsiteY7" fmla="*/ 914400 h 1695450"/>
              <a:gd name="connsiteX8" fmla="*/ 1803400 w 2247900"/>
              <a:gd name="connsiteY8" fmla="*/ 349250 h 1695450"/>
              <a:gd name="connsiteX9" fmla="*/ 1340842 w 2247900"/>
              <a:gd name="connsiteY9" fmla="*/ 423292 h 1695450"/>
              <a:gd name="connsiteX10" fmla="*/ 1009650 w 2247900"/>
              <a:gd name="connsiteY10" fmla="*/ 0 h 1695450"/>
              <a:gd name="connsiteX0" fmla="*/ 1009650 w 2247900"/>
              <a:gd name="connsiteY0" fmla="*/ 0 h 1695450"/>
              <a:gd name="connsiteX1" fmla="*/ 222250 w 2247900"/>
              <a:gd name="connsiteY1" fmla="*/ 279400 h 1695450"/>
              <a:gd name="connsiteX2" fmla="*/ 0 w 2247900"/>
              <a:gd name="connsiteY2" fmla="*/ 1149350 h 1695450"/>
              <a:gd name="connsiteX3" fmla="*/ 520700 w 2247900"/>
              <a:gd name="connsiteY3" fmla="*/ 1384300 h 1695450"/>
              <a:gd name="connsiteX4" fmla="*/ 1187450 w 2247900"/>
              <a:gd name="connsiteY4" fmla="*/ 1377950 h 1695450"/>
              <a:gd name="connsiteX5" fmla="*/ 1530350 w 2247900"/>
              <a:gd name="connsiteY5" fmla="*/ 1695450 h 1695450"/>
              <a:gd name="connsiteX6" fmla="*/ 1885950 w 2247900"/>
              <a:gd name="connsiteY6" fmla="*/ 1435100 h 1695450"/>
              <a:gd name="connsiteX7" fmla="*/ 2247900 w 2247900"/>
              <a:gd name="connsiteY7" fmla="*/ 914400 h 1695450"/>
              <a:gd name="connsiteX8" fmla="*/ 1803400 w 2247900"/>
              <a:gd name="connsiteY8" fmla="*/ 349250 h 1695450"/>
              <a:gd name="connsiteX9" fmla="*/ 1009650 w 2247900"/>
              <a:gd name="connsiteY9" fmla="*/ 0 h 1695450"/>
              <a:gd name="connsiteX0" fmla="*/ 1009650 w 2247900"/>
              <a:gd name="connsiteY0" fmla="*/ 0 h 1695450"/>
              <a:gd name="connsiteX1" fmla="*/ 222250 w 2247900"/>
              <a:gd name="connsiteY1" fmla="*/ 279400 h 1695450"/>
              <a:gd name="connsiteX2" fmla="*/ 0 w 2247900"/>
              <a:gd name="connsiteY2" fmla="*/ 1149350 h 1695450"/>
              <a:gd name="connsiteX3" fmla="*/ 520700 w 2247900"/>
              <a:gd name="connsiteY3" fmla="*/ 1384300 h 1695450"/>
              <a:gd name="connsiteX4" fmla="*/ 1187450 w 2247900"/>
              <a:gd name="connsiteY4" fmla="*/ 1377950 h 1695450"/>
              <a:gd name="connsiteX5" fmla="*/ 1530350 w 2247900"/>
              <a:gd name="connsiteY5" fmla="*/ 1695450 h 1695450"/>
              <a:gd name="connsiteX6" fmla="*/ 1885950 w 2247900"/>
              <a:gd name="connsiteY6" fmla="*/ 1435100 h 1695450"/>
              <a:gd name="connsiteX7" fmla="*/ 2247900 w 2247900"/>
              <a:gd name="connsiteY7" fmla="*/ 914400 h 1695450"/>
              <a:gd name="connsiteX8" fmla="*/ 1803400 w 2247900"/>
              <a:gd name="connsiteY8" fmla="*/ 349250 h 1695450"/>
              <a:gd name="connsiteX9" fmla="*/ 1009650 w 2247900"/>
              <a:gd name="connsiteY9" fmla="*/ 0 h 1695450"/>
              <a:gd name="connsiteX0" fmla="*/ 1009650 w 2247900"/>
              <a:gd name="connsiteY0" fmla="*/ 0 h 1695450"/>
              <a:gd name="connsiteX1" fmla="*/ 222250 w 2247900"/>
              <a:gd name="connsiteY1" fmla="*/ 279400 h 1695450"/>
              <a:gd name="connsiteX2" fmla="*/ 0 w 2247900"/>
              <a:gd name="connsiteY2" fmla="*/ 1149350 h 1695450"/>
              <a:gd name="connsiteX3" fmla="*/ 520700 w 2247900"/>
              <a:gd name="connsiteY3" fmla="*/ 1384300 h 1695450"/>
              <a:gd name="connsiteX4" fmla="*/ 1187450 w 2247900"/>
              <a:gd name="connsiteY4" fmla="*/ 1377950 h 1695450"/>
              <a:gd name="connsiteX5" fmla="*/ 1530350 w 2247900"/>
              <a:gd name="connsiteY5" fmla="*/ 1695450 h 1695450"/>
              <a:gd name="connsiteX6" fmla="*/ 1885950 w 2247900"/>
              <a:gd name="connsiteY6" fmla="*/ 1435100 h 1695450"/>
              <a:gd name="connsiteX7" fmla="*/ 2247900 w 2247900"/>
              <a:gd name="connsiteY7" fmla="*/ 914400 h 1695450"/>
              <a:gd name="connsiteX8" fmla="*/ 1803400 w 2247900"/>
              <a:gd name="connsiteY8" fmla="*/ 349250 h 1695450"/>
              <a:gd name="connsiteX9" fmla="*/ 1009650 w 2247900"/>
              <a:gd name="connsiteY9" fmla="*/ 0 h 1695450"/>
              <a:gd name="connsiteX0" fmla="*/ 1009650 w 2247900"/>
              <a:gd name="connsiteY0" fmla="*/ 0 h 1695450"/>
              <a:gd name="connsiteX1" fmla="*/ 222250 w 2247900"/>
              <a:gd name="connsiteY1" fmla="*/ 279400 h 1695450"/>
              <a:gd name="connsiteX2" fmla="*/ 0 w 2247900"/>
              <a:gd name="connsiteY2" fmla="*/ 1149350 h 1695450"/>
              <a:gd name="connsiteX3" fmla="*/ 520700 w 2247900"/>
              <a:gd name="connsiteY3" fmla="*/ 1384300 h 1695450"/>
              <a:gd name="connsiteX4" fmla="*/ 1187450 w 2247900"/>
              <a:gd name="connsiteY4" fmla="*/ 1377950 h 1695450"/>
              <a:gd name="connsiteX5" fmla="*/ 1530350 w 2247900"/>
              <a:gd name="connsiteY5" fmla="*/ 1695450 h 1695450"/>
              <a:gd name="connsiteX6" fmla="*/ 1885950 w 2247900"/>
              <a:gd name="connsiteY6" fmla="*/ 1435100 h 1695450"/>
              <a:gd name="connsiteX7" fmla="*/ 2247900 w 2247900"/>
              <a:gd name="connsiteY7" fmla="*/ 914400 h 1695450"/>
              <a:gd name="connsiteX8" fmla="*/ 1803400 w 2247900"/>
              <a:gd name="connsiteY8" fmla="*/ 349250 h 1695450"/>
              <a:gd name="connsiteX9" fmla="*/ 1009650 w 2247900"/>
              <a:gd name="connsiteY9" fmla="*/ 0 h 1695450"/>
              <a:gd name="connsiteX0" fmla="*/ 1009650 w 2247900"/>
              <a:gd name="connsiteY0" fmla="*/ 0 h 1695450"/>
              <a:gd name="connsiteX1" fmla="*/ 222250 w 2247900"/>
              <a:gd name="connsiteY1" fmla="*/ 279400 h 1695450"/>
              <a:gd name="connsiteX2" fmla="*/ 0 w 2247900"/>
              <a:gd name="connsiteY2" fmla="*/ 1149350 h 1695450"/>
              <a:gd name="connsiteX3" fmla="*/ 520700 w 2247900"/>
              <a:gd name="connsiteY3" fmla="*/ 1384300 h 1695450"/>
              <a:gd name="connsiteX4" fmla="*/ 1187450 w 2247900"/>
              <a:gd name="connsiteY4" fmla="*/ 1377950 h 1695450"/>
              <a:gd name="connsiteX5" fmla="*/ 1530350 w 2247900"/>
              <a:gd name="connsiteY5" fmla="*/ 1695450 h 1695450"/>
              <a:gd name="connsiteX6" fmla="*/ 1885950 w 2247900"/>
              <a:gd name="connsiteY6" fmla="*/ 1435100 h 1695450"/>
              <a:gd name="connsiteX7" fmla="*/ 2247900 w 2247900"/>
              <a:gd name="connsiteY7" fmla="*/ 914400 h 1695450"/>
              <a:gd name="connsiteX8" fmla="*/ 1803400 w 2247900"/>
              <a:gd name="connsiteY8" fmla="*/ 349250 h 1695450"/>
              <a:gd name="connsiteX9" fmla="*/ 1009650 w 2247900"/>
              <a:gd name="connsiteY9" fmla="*/ 0 h 1695450"/>
              <a:gd name="connsiteX0" fmla="*/ 1009650 w 2247900"/>
              <a:gd name="connsiteY0" fmla="*/ 0 h 1695450"/>
              <a:gd name="connsiteX1" fmla="*/ 222250 w 2247900"/>
              <a:gd name="connsiteY1" fmla="*/ 279400 h 1695450"/>
              <a:gd name="connsiteX2" fmla="*/ 0 w 2247900"/>
              <a:gd name="connsiteY2" fmla="*/ 1149350 h 1695450"/>
              <a:gd name="connsiteX3" fmla="*/ 520700 w 2247900"/>
              <a:gd name="connsiteY3" fmla="*/ 1384300 h 1695450"/>
              <a:gd name="connsiteX4" fmla="*/ 1187450 w 2247900"/>
              <a:gd name="connsiteY4" fmla="*/ 1377950 h 1695450"/>
              <a:gd name="connsiteX5" fmla="*/ 1530350 w 2247900"/>
              <a:gd name="connsiteY5" fmla="*/ 1695450 h 1695450"/>
              <a:gd name="connsiteX6" fmla="*/ 1885950 w 2247900"/>
              <a:gd name="connsiteY6" fmla="*/ 1435100 h 1695450"/>
              <a:gd name="connsiteX7" fmla="*/ 2247900 w 2247900"/>
              <a:gd name="connsiteY7" fmla="*/ 914400 h 1695450"/>
              <a:gd name="connsiteX8" fmla="*/ 1803400 w 2247900"/>
              <a:gd name="connsiteY8" fmla="*/ 349250 h 1695450"/>
              <a:gd name="connsiteX9" fmla="*/ 1009650 w 2247900"/>
              <a:gd name="connsiteY9" fmla="*/ 0 h 1695450"/>
              <a:gd name="connsiteX0" fmla="*/ 1009650 w 2125959"/>
              <a:gd name="connsiteY0" fmla="*/ 0 h 1695450"/>
              <a:gd name="connsiteX1" fmla="*/ 222250 w 2125959"/>
              <a:gd name="connsiteY1" fmla="*/ 279400 h 1695450"/>
              <a:gd name="connsiteX2" fmla="*/ 0 w 2125959"/>
              <a:gd name="connsiteY2" fmla="*/ 1149350 h 1695450"/>
              <a:gd name="connsiteX3" fmla="*/ 520700 w 2125959"/>
              <a:gd name="connsiteY3" fmla="*/ 1384300 h 1695450"/>
              <a:gd name="connsiteX4" fmla="*/ 1187450 w 2125959"/>
              <a:gd name="connsiteY4" fmla="*/ 1377950 h 1695450"/>
              <a:gd name="connsiteX5" fmla="*/ 1530350 w 2125959"/>
              <a:gd name="connsiteY5" fmla="*/ 1695450 h 1695450"/>
              <a:gd name="connsiteX6" fmla="*/ 1885950 w 2125959"/>
              <a:gd name="connsiteY6" fmla="*/ 1435100 h 1695450"/>
              <a:gd name="connsiteX7" fmla="*/ 2125959 w 2125959"/>
              <a:gd name="connsiteY7" fmla="*/ 990972 h 1695450"/>
              <a:gd name="connsiteX8" fmla="*/ 1803400 w 2125959"/>
              <a:gd name="connsiteY8" fmla="*/ 349250 h 1695450"/>
              <a:gd name="connsiteX9" fmla="*/ 1009650 w 2125959"/>
              <a:gd name="connsiteY9" fmla="*/ 0 h 1695450"/>
              <a:gd name="connsiteX0" fmla="*/ 1009650 w 2125959"/>
              <a:gd name="connsiteY0" fmla="*/ 0 h 1695450"/>
              <a:gd name="connsiteX1" fmla="*/ 222250 w 2125959"/>
              <a:gd name="connsiteY1" fmla="*/ 279400 h 1695450"/>
              <a:gd name="connsiteX2" fmla="*/ 0 w 2125959"/>
              <a:gd name="connsiteY2" fmla="*/ 1149350 h 1695450"/>
              <a:gd name="connsiteX3" fmla="*/ 520700 w 2125959"/>
              <a:gd name="connsiteY3" fmla="*/ 1384300 h 1695450"/>
              <a:gd name="connsiteX4" fmla="*/ 1187450 w 2125959"/>
              <a:gd name="connsiteY4" fmla="*/ 1377950 h 1695450"/>
              <a:gd name="connsiteX5" fmla="*/ 1530350 w 2125959"/>
              <a:gd name="connsiteY5" fmla="*/ 1695450 h 1695450"/>
              <a:gd name="connsiteX6" fmla="*/ 1885950 w 2125959"/>
              <a:gd name="connsiteY6" fmla="*/ 1435100 h 1695450"/>
              <a:gd name="connsiteX7" fmla="*/ 2125959 w 2125959"/>
              <a:gd name="connsiteY7" fmla="*/ 990972 h 1695450"/>
              <a:gd name="connsiteX8" fmla="*/ 1803400 w 2125959"/>
              <a:gd name="connsiteY8" fmla="*/ 349250 h 1695450"/>
              <a:gd name="connsiteX9" fmla="*/ 1009650 w 2125959"/>
              <a:gd name="connsiteY9" fmla="*/ 0 h 1695450"/>
              <a:gd name="connsiteX0" fmla="*/ 1009650 w 2128541"/>
              <a:gd name="connsiteY0" fmla="*/ 0 h 1695450"/>
              <a:gd name="connsiteX1" fmla="*/ 222250 w 2128541"/>
              <a:gd name="connsiteY1" fmla="*/ 279400 h 1695450"/>
              <a:gd name="connsiteX2" fmla="*/ 0 w 2128541"/>
              <a:gd name="connsiteY2" fmla="*/ 1149350 h 1695450"/>
              <a:gd name="connsiteX3" fmla="*/ 520700 w 2128541"/>
              <a:gd name="connsiteY3" fmla="*/ 1384300 h 1695450"/>
              <a:gd name="connsiteX4" fmla="*/ 1187450 w 2128541"/>
              <a:gd name="connsiteY4" fmla="*/ 1377950 h 1695450"/>
              <a:gd name="connsiteX5" fmla="*/ 1530350 w 2128541"/>
              <a:gd name="connsiteY5" fmla="*/ 1695450 h 1695450"/>
              <a:gd name="connsiteX6" fmla="*/ 1885950 w 2128541"/>
              <a:gd name="connsiteY6" fmla="*/ 1435100 h 1695450"/>
              <a:gd name="connsiteX7" fmla="*/ 2125959 w 2128541"/>
              <a:gd name="connsiteY7" fmla="*/ 990972 h 1695450"/>
              <a:gd name="connsiteX8" fmla="*/ 1803400 w 2128541"/>
              <a:gd name="connsiteY8" fmla="*/ 349250 h 1695450"/>
              <a:gd name="connsiteX9" fmla="*/ 1009650 w 2128541"/>
              <a:gd name="connsiteY9" fmla="*/ 0 h 1695450"/>
              <a:gd name="connsiteX0" fmla="*/ 1009650 w 2128541"/>
              <a:gd name="connsiteY0" fmla="*/ 0 h 1695450"/>
              <a:gd name="connsiteX1" fmla="*/ 222250 w 2128541"/>
              <a:gd name="connsiteY1" fmla="*/ 279400 h 1695450"/>
              <a:gd name="connsiteX2" fmla="*/ 0 w 2128541"/>
              <a:gd name="connsiteY2" fmla="*/ 1149350 h 1695450"/>
              <a:gd name="connsiteX3" fmla="*/ 520700 w 2128541"/>
              <a:gd name="connsiteY3" fmla="*/ 1384300 h 1695450"/>
              <a:gd name="connsiteX4" fmla="*/ 1187450 w 2128541"/>
              <a:gd name="connsiteY4" fmla="*/ 1377950 h 1695450"/>
              <a:gd name="connsiteX5" fmla="*/ 1530350 w 2128541"/>
              <a:gd name="connsiteY5" fmla="*/ 1695450 h 1695450"/>
              <a:gd name="connsiteX6" fmla="*/ 1885950 w 2128541"/>
              <a:gd name="connsiteY6" fmla="*/ 1435100 h 1695450"/>
              <a:gd name="connsiteX7" fmla="*/ 2125959 w 2128541"/>
              <a:gd name="connsiteY7" fmla="*/ 990972 h 1695450"/>
              <a:gd name="connsiteX8" fmla="*/ 1803400 w 2128541"/>
              <a:gd name="connsiteY8" fmla="*/ 349250 h 1695450"/>
              <a:gd name="connsiteX9" fmla="*/ 1009650 w 2128541"/>
              <a:gd name="connsiteY9" fmla="*/ 0 h 1695450"/>
              <a:gd name="connsiteX0" fmla="*/ 1009650 w 2128541"/>
              <a:gd name="connsiteY0" fmla="*/ 0 h 1695450"/>
              <a:gd name="connsiteX1" fmla="*/ 222250 w 2128541"/>
              <a:gd name="connsiteY1" fmla="*/ 279400 h 1695450"/>
              <a:gd name="connsiteX2" fmla="*/ 0 w 2128541"/>
              <a:gd name="connsiteY2" fmla="*/ 1149350 h 1695450"/>
              <a:gd name="connsiteX3" fmla="*/ 520700 w 2128541"/>
              <a:gd name="connsiteY3" fmla="*/ 1384300 h 1695450"/>
              <a:gd name="connsiteX4" fmla="*/ 1187450 w 2128541"/>
              <a:gd name="connsiteY4" fmla="*/ 1377950 h 1695450"/>
              <a:gd name="connsiteX5" fmla="*/ 1530350 w 2128541"/>
              <a:gd name="connsiteY5" fmla="*/ 1695450 h 1695450"/>
              <a:gd name="connsiteX6" fmla="*/ 1885950 w 2128541"/>
              <a:gd name="connsiteY6" fmla="*/ 1435100 h 1695450"/>
              <a:gd name="connsiteX7" fmla="*/ 2125959 w 2128541"/>
              <a:gd name="connsiteY7" fmla="*/ 990972 h 1695450"/>
              <a:gd name="connsiteX8" fmla="*/ 1803400 w 2128541"/>
              <a:gd name="connsiteY8" fmla="*/ 349250 h 1695450"/>
              <a:gd name="connsiteX9" fmla="*/ 1009650 w 2128541"/>
              <a:gd name="connsiteY9" fmla="*/ 0 h 1695450"/>
              <a:gd name="connsiteX0" fmla="*/ 1009650 w 2128541"/>
              <a:gd name="connsiteY0" fmla="*/ 0 h 1724381"/>
              <a:gd name="connsiteX1" fmla="*/ 222250 w 2128541"/>
              <a:gd name="connsiteY1" fmla="*/ 279400 h 1724381"/>
              <a:gd name="connsiteX2" fmla="*/ 0 w 2128541"/>
              <a:gd name="connsiteY2" fmla="*/ 1149350 h 1724381"/>
              <a:gd name="connsiteX3" fmla="*/ 520700 w 2128541"/>
              <a:gd name="connsiteY3" fmla="*/ 1384300 h 1724381"/>
              <a:gd name="connsiteX4" fmla="*/ 1187450 w 2128541"/>
              <a:gd name="connsiteY4" fmla="*/ 1377950 h 1724381"/>
              <a:gd name="connsiteX5" fmla="*/ 1530350 w 2128541"/>
              <a:gd name="connsiteY5" fmla="*/ 1695450 h 1724381"/>
              <a:gd name="connsiteX6" fmla="*/ 1885950 w 2128541"/>
              <a:gd name="connsiteY6" fmla="*/ 1435100 h 1724381"/>
              <a:gd name="connsiteX7" fmla="*/ 2125959 w 2128541"/>
              <a:gd name="connsiteY7" fmla="*/ 990972 h 1724381"/>
              <a:gd name="connsiteX8" fmla="*/ 1803400 w 2128541"/>
              <a:gd name="connsiteY8" fmla="*/ 349250 h 1724381"/>
              <a:gd name="connsiteX9" fmla="*/ 1009650 w 2128541"/>
              <a:gd name="connsiteY9" fmla="*/ 0 h 1724381"/>
              <a:gd name="connsiteX0" fmla="*/ 1009650 w 2128541"/>
              <a:gd name="connsiteY0" fmla="*/ 0 h 1724381"/>
              <a:gd name="connsiteX1" fmla="*/ 222250 w 2128541"/>
              <a:gd name="connsiteY1" fmla="*/ 279400 h 1724381"/>
              <a:gd name="connsiteX2" fmla="*/ 0 w 2128541"/>
              <a:gd name="connsiteY2" fmla="*/ 1149350 h 1724381"/>
              <a:gd name="connsiteX3" fmla="*/ 520700 w 2128541"/>
              <a:gd name="connsiteY3" fmla="*/ 1384300 h 1724381"/>
              <a:gd name="connsiteX4" fmla="*/ 1187450 w 2128541"/>
              <a:gd name="connsiteY4" fmla="*/ 1377950 h 1724381"/>
              <a:gd name="connsiteX5" fmla="*/ 1530350 w 2128541"/>
              <a:gd name="connsiteY5" fmla="*/ 1695450 h 1724381"/>
              <a:gd name="connsiteX6" fmla="*/ 1885950 w 2128541"/>
              <a:gd name="connsiteY6" fmla="*/ 1435100 h 1724381"/>
              <a:gd name="connsiteX7" fmla="*/ 2125959 w 2128541"/>
              <a:gd name="connsiteY7" fmla="*/ 990972 h 1724381"/>
              <a:gd name="connsiteX8" fmla="*/ 1803400 w 2128541"/>
              <a:gd name="connsiteY8" fmla="*/ 349250 h 1724381"/>
              <a:gd name="connsiteX9" fmla="*/ 1009650 w 2128541"/>
              <a:gd name="connsiteY9" fmla="*/ 0 h 1724381"/>
              <a:gd name="connsiteX0" fmla="*/ 1009650 w 2128541"/>
              <a:gd name="connsiteY0" fmla="*/ 0 h 1724381"/>
              <a:gd name="connsiteX1" fmla="*/ 222250 w 2128541"/>
              <a:gd name="connsiteY1" fmla="*/ 279400 h 1724381"/>
              <a:gd name="connsiteX2" fmla="*/ 0 w 2128541"/>
              <a:gd name="connsiteY2" fmla="*/ 1149350 h 1724381"/>
              <a:gd name="connsiteX3" fmla="*/ 520700 w 2128541"/>
              <a:gd name="connsiteY3" fmla="*/ 1384300 h 1724381"/>
              <a:gd name="connsiteX4" fmla="*/ 1187450 w 2128541"/>
              <a:gd name="connsiteY4" fmla="*/ 1377950 h 1724381"/>
              <a:gd name="connsiteX5" fmla="*/ 1530350 w 2128541"/>
              <a:gd name="connsiteY5" fmla="*/ 1695450 h 1724381"/>
              <a:gd name="connsiteX6" fmla="*/ 1916907 w 2128541"/>
              <a:gd name="connsiteY6" fmla="*/ 1567036 h 1724381"/>
              <a:gd name="connsiteX7" fmla="*/ 2125959 w 2128541"/>
              <a:gd name="connsiteY7" fmla="*/ 990972 h 1724381"/>
              <a:gd name="connsiteX8" fmla="*/ 1803400 w 2128541"/>
              <a:gd name="connsiteY8" fmla="*/ 349250 h 1724381"/>
              <a:gd name="connsiteX9" fmla="*/ 1009650 w 2128541"/>
              <a:gd name="connsiteY9" fmla="*/ 0 h 1724381"/>
              <a:gd name="connsiteX0" fmla="*/ 1009650 w 2207521"/>
              <a:gd name="connsiteY0" fmla="*/ 0 h 1724381"/>
              <a:gd name="connsiteX1" fmla="*/ 222250 w 2207521"/>
              <a:gd name="connsiteY1" fmla="*/ 279400 h 1724381"/>
              <a:gd name="connsiteX2" fmla="*/ 0 w 2207521"/>
              <a:gd name="connsiteY2" fmla="*/ 1149350 h 1724381"/>
              <a:gd name="connsiteX3" fmla="*/ 520700 w 2207521"/>
              <a:gd name="connsiteY3" fmla="*/ 1384300 h 1724381"/>
              <a:gd name="connsiteX4" fmla="*/ 1187450 w 2207521"/>
              <a:gd name="connsiteY4" fmla="*/ 1377950 h 1724381"/>
              <a:gd name="connsiteX5" fmla="*/ 1530350 w 2207521"/>
              <a:gd name="connsiteY5" fmla="*/ 1695450 h 1724381"/>
              <a:gd name="connsiteX6" fmla="*/ 1916907 w 2207521"/>
              <a:gd name="connsiteY6" fmla="*/ 1567036 h 1724381"/>
              <a:gd name="connsiteX7" fmla="*/ 2204939 w 2207521"/>
              <a:gd name="connsiteY7" fmla="*/ 990972 h 1724381"/>
              <a:gd name="connsiteX8" fmla="*/ 1803400 w 2207521"/>
              <a:gd name="connsiteY8" fmla="*/ 349250 h 1724381"/>
              <a:gd name="connsiteX9" fmla="*/ 1009650 w 2207521"/>
              <a:gd name="connsiteY9" fmla="*/ 0 h 1724381"/>
              <a:gd name="connsiteX0" fmla="*/ 1009650 w 2207521"/>
              <a:gd name="connsiteY0" fmla="*/ 0 h 1724381"/>
              <a:gd name="connsiteX1" fmla="*/ 222250 w 2207521"/>
              <a:gd name="connsiteY1" fmla="*/ 279400 h 1724381"/>
              <a:gd name="connsiteX2" fmla="*/ 0 w 2207521"/>
              <a:gd name="connsiteY2" fmla="*/ 1149350 h 1724381"/>
              <a:gd name="connsiteX3" fmla="*/ 520700 w 2207521"/>
              <a:gd name="connsiteY3" fmla="*/ 1384300 h 1724381"/>
              <a:gd name="connsiteX4" fmla="*/ 1187450 w 2207521"/>
              <a:gd name="connsiteY4" fmla="*/ 1377950 h 1724381"/>
              <a:gd name="connsiteX5" fmla="*/ 1530350 w 2207521"/>
              <a:gd name="connsiteY5" fmla="*/ 1695450 h 1724381"/>
              <a:gd name="connsiteX6" fmla="*/ 1916907 w 2207521"/>
              <a:gd name="connsiteY6" fmla="*/ 1567036 h 1724381"/>
              <a:gd name="connsiteX7" fmla="*/ 2204939 w 2207521"/>
              <a:gd name="connsiteY7" fmla="*/ 990972 h 1724381"/>
              <a:gd name="connsiteX8" fmla="*/ 1803400 w 2207521"/>
              <a:gd name="connsiteY8" fmla="*/ 349250 h 1724381"/>
              <a:gd name="connsiteX9" fmla="*/ 1009650 w 2207521"/>
              <a:gd name="connsiteY9" fmla="*/ 0 h 1724381"/>
              <a:gd name="connsiteX0" fmla="*/ 1009650 w 2207521"/>
              <a:gd name="connsiteY0" fmla="*/ 0 h 1724381"/>
              <a:gd name="connsiteX1" fmla="*/ 222250 w 2207521"/>
              <a:gd name="connsiteY1" fmla="*/ 279400 h 1724381"/>
              <a:gd name="connsiteX2" fmla="*/ 0 w 2207521"/>
              <a:gd name="connsiteY2" fmla="*/ 1149350 h 1724381"/>
              <a:gd name="connsiteX3" fmla="*/ 520700 w 2207521"/>
              <a:gd name="connsiteY3" fmla="*/ 1384300 h 1724381"/>
              <a:gd name="connsiteX4" fmla="*/ 1187450 w 2207521"/>
              <a:gd name="connsiteY4" fmla="*/ 1377950 h 1724381"/>
              <a:gd name="connsiteX5" fmla="*/ 1530350 w 2207521"/>
              <a:gd name="connsiteY5" fmla="*/ 1695450 h 1724381"/>
              <a:gd name="connsiteX6" fmla="*/ 1916907 w 2207521"/>
              <a:gd name="connsiteY6" fmla="*/ 1567036 h 1724381"/>
              <a:gd name="connsiteX7" fmla="*/ 2204939 w 2207521"/>
              <a:gd name="connsiteY7" fmla="*/ 990972 h 1724381"/>
              <a:gd name="connsiteX8" fmla="*/ 1803400 w 2207521"/>
              <a:gd name="connsiteY8" fmla="*/ 349250 h 1724381"/>
              <a:gd name="connsiteX9" fmla="*/ 1009650 w 2207521"/>
              <a:gd name="connsiteY9" fmla="*/ 0 h 1724381"/>
              <a:gd name="connsiteX0" fmla="*/ 1009650 w 2207521"/>
              <a:gd name="connsiteY0" fmla="*/ 0 h 1724381"/>
              <a:gd name="connsiteX1" fmla="*/ 222250 w 2207521"/>
              <a:gd name="connsiteY1" fmla="*/ 279400 h 1724381"/>
              <a:gd name="connsiteX2" fmla="*/ 0 w 2207521"/>
              <a:gd name="connsiteY2" fmla="*/ 1149350 h 1724381"/>
              <a:gd name="connsiteX3" fmla="*/ 520700 w 2207521"/>
              <a:gd name="connsiteY3" fmla="*/ 1384300 h 1724381"/>
              <a:gd name="connsiteX4" fmla="*/ 1187450 w 2207521"/>
              <a:gd name="connsiteY4" fmla="*/ 1377950 h 1724381"/>
              <a:gd name="connsiteX5" fmla="*/ 1530350 w 2207521"/>
              <a:gd name="connsiteY5" fmla="*/ 1695450 h 1724381"/>
              <a:gd name="connsiteX6" fmla="*/ 1916907 w 2207521"/>
              <a:gd name="connsiteY6" fmla="*/ 1567036 h 1724381"/>
              <a:gd name="connsiteX7" fmla="*/ 2204939 w 2207521"/>
              <a:gd name="connsiteY7" fmla="*/ 990972 h 1724381"/>
              <a:gd name="connsiteX8" fmla="*/ 1803400 w 2207521"/>
              <a:gd name="connsiteY8" fmla="*/ 349250 h 1724381"/>
              <a:gd name="connsiteX9" fmla="*/ 1009650 w 2207521"/>
              <a:gd name="connsiteY9" fmla="*/ 0 h 1724381"/>
              <a:gd name="connsiteX0" fmla="*/ 1009650 w 2207521"/>
              <a:gd name="connsiteY0" fmla="*/ 0 h 1724381"/>
              <a:gd name="connsiteX1" fmla="*/ 222250 w 2207521"/>
              <a:gd name="connsiteY1" fmla="*/ 279400 h 1724381"/>
              <a:gd name="connsiteX2" fmla="*/ 0 w 2207521"/>
              <a:gd name="connsiteY2" fmla="*/ 1149350 h 1724381"/>
              <a:gd name="connsiteX3" fmla="*/ 520700 w 2207521"/>
              <a:gd name="connsiteY3" fmla="*/ 1384300 h 1724381"/>
              <a:gd name="connsiteX4" fmla="*/ 1187450 w 2207521"/>
              <a:gd name="connsiteY4" fmla="*/ 1377950 h 1724381"/>
              <a:gd name="connsiteX5" fmla="*/ 1530350 w 2207521"/>
              <a:gd name="connsiteY5" fmla="*/ 1695450 h 1724381"/>
              <a:gd name="connsiteX6" fmla="*/ 1916907 w 2207521"/>
              <a:gd name="connsiteY6" fmla="*/ 1567036 h 1724381"/>
              <a:gd name="connsiteX7" fmla="*/ 2204939 w 2207521"/>
              <a:gd name="connsiteY7" fmla="*/ 990972 h 1724381"/>
              <a:gd name="connsiteX8" fmla="*/ 1803400 w 2207521"/>
              <a:gd name="connsiteY8" fmla="*/ 349250 h 1724381"/>
              <a:gd name="connsiteX9" fmla="*/ 1009650 w 2207521"/>
              <a:gd name="connsiteY9" fmla="*/ 0 h 1724381"/>
              <a:gd name="connsiteX0" fmla="*/ 1009650 w 2207521"/>
              <a:gd name="connsiteY0" fmla="*/ 0 h 1724381"/>
              <a:gd name="connsiteX1" fmla="*/ 222250 w 2207521"/>
              <a:gd name="connsiteY1" fmla="*/ 279400 h 1724381"/>
              <a:gd name="connsiteX2" fmla="*/ 0 w 2207521"/>
              <a:gd name="connsiteY2" fmla="*/ 1149350 h 1724381"/>
              <a:gd name="connsiteX3" fmla="*/ 520700 w 2207521"/>
              <a:gd name="connsiteY3" fmla="*/ 1384300 h 1724381"/>
              <a:gd name="connsiteX4" fmla="*/ 1187450 w 2207521"/>
              <a:gd name="connsiteY4" fmla="*/ 1377950 h 1724381"/>
              <a:gd name="connsiteX5" fmla="*/ 1530350 w 2207521"/>
              <a:gd name="connsiteY5" fmla="*/ 1695450 h 1724381"/>
              <a:gd name="connsiteX6" fmla="*/ 1916907 w 2207521"/>
              <a:gd name="connsiteY6" fmla="*/ 1567036 h 1724381"/>
              <a:gd name="connsiteX7" fmla="*/ 2204939 w 2207521"/>
              <a:gd name="connsiteY7" fmla="*/ 990972 h 1724381"/>
              <a:gd name="connsiteX8" fmla="*/ 1803400 w 2207521"/>
              <a:gd name="connsiteY8" fmla="*/ 349250 h 1724381"/>
              <a:gd name="connsiteX9" fmla="*/ 1009650 w 2207521"/>
              <a:gd name="connsiteY9" fmla="*/ 0 h 1724381"/>
              <a:gd name="connsiteX0" fmla="*/ 1009650 w 2207521"/>
              <a:gd name="connsiteY0" fmla="*/ 0 h 1724381"/>
              <a:gd name="connsiteX1" fmla="*/ 222250 w 2207521"/>
              <a:gd name="connsiteY1" fmla="*/ 279400 h 1724381"/>
              <a:gd name="connsiteX2" fmla="*/ 0 w 2207521"/>
              <a:gd name="connsiteY2" fmla="*/ 1149350 h 1724381"/>
              <a:gd name="connsiteX3" fmla="*/ 520700 w 2207521"/>
              <a:gd name="connsiteY3" fmla="*/ 1384300 h 1724381"/>
              <a:gd name="connsiteX4" fmla="*/ 1187450 w 2207521"/>
              <a:gd name="connsiteY4" fmla="*/ 1377950 h 1724381"/>
              <a:gd name="connsiteX5" fmla="*/ 1530350 w 2207521"/>
              <a:gd name="connsiteY5" fmla="*/ 1695450 h 1724381"/>
              <a:gd name="connsiteX6" fmla="*/ 1916907 w 2207521"/>
              <a:gd name="connsiteY6" fmla="*/ 1567036 h 1724381"/>
              <a:gd name="connsiteX7" fmla="*/ 2204939 w 2207521"/>
              <a:gd name="connsiteY7" fmla="*/ 990972 h 1724381"/>
              <a:gd name="connsiteX8" fmla="*/ 1803400 w 2207521"/>
              <a:gd name="connsiteY8" fmla="*/ 349250 h 1724381"/>
              <a:gd name="connsiteX9" fmla="*/ 1009650 w 2207521"/>
              <a:gd name="connsiteY9" fmla="*/ 0 h 1724381"/>
              <a:gd name="connsiteX0" fmla="*/ 1009650 w 2207521"/>
              <a:gd name="connsiteY0" fmla="*/ 0 h 1724381"/>
              <a:gd name="connsiteX1" fmla="*/ 222250 w 2207521"/>
              <a:gd name="connsiteY1" fmla="*/ 279400 h 1724381"/>
              <a:gd name="connsiteX2" fmla="*/ 0 w 2207521"/>
              <a:gd name="connsiteY2" fmla="*/ 1149350 h 1724381"/>
              <a:gd name="connsiteX3" fmla="*/ 520700 w 2207521"/>
              <a:gd name="connsiteY3" fmla="*/ 1384300 h 1724381"/>
              <a:gd name="connsiteX4" fmla="*/ 1187450 w 2207521"/>
              <a:gd name="connsiteY4" fmla="*/ 1377950 h 1724381"/>
              <a:gd name="connsiteX5" fmla="*/ 1530350 w 2207521"/>
              <a:gd name="connsiteY5" fmla="*/ 1695450 h 1724381"/>
              <a:gd name="connsiteX6" fmla="*/ 1916907 w 2207521"/>
              <a:gd name="connsiteY6" fmla="*/ 1567036 h 1724381"/>
              <a:gd name="connsiteX7" fmla="*/ 2204939 w 2207521"/>
              <a:gd name="connsiteY7" fmla="*/ 990972 h 1724381"/>
              <a:gd name="connsiteX8" fmla="*/ 1803400 w 2207521"/>
              <a:gd name="connsiteY8" fmla="*/ 349250 h 1724381"/>
              <a:gd name="connsiteX9" fmla="*/ 1009650 w 2207521"/>
              <a:gd name="connsiteY9" fmla="*/ 0 h 1724381"/>
              <a:gd name="connsiteX0" fmla="*/ 1049866 w 2247737"/>
              <a:gd name="connsiteY0" fmla="*/ 0 h 1724381"/>
              <a:gd name="connsiteX1" fmla="*/ 262466 w 2247737"/>
              <a:gd name="connsiteY1" fmla="*/ 279400 h 1724381"/>
              <a:gd name="connsiteX2" fmla="*/ 40216 w 2247737"/>
              <a:gd name="connsiteY2" fmla="*/ 1149350 h 1724381"/>
              <a:gd name="connsiteX3" fmla="*/ 560916 w 2247737"/>
              <a:gd name="connsiteY3" fmla="*/ 1384300 h 1724381"/>
              <a:gd name="connsiteX4" fmla="*/ 1227666 w 2247737"/>
              <a:gd name="connsiteY4" fmla="*/ 1377950 h 1724381"/>
              <a:gd name="connsiteX5" fmla="*/ 1570566 w 2247737"/>
              <a:gd name="connsiteY5" fmla="*/ 1695450 h 1724381"/>
              <a:gd name="connsiteX6" fmla="*/ 1957123 w 2247737"/>
              <a:gd name="connsiteY6" fmla="*/ 1567036 h 1724381"/>
              <a:gd name="connsiteX7" fmla="*/ 2245155 w 2247737"/>
              <a:gd name="connsiteY7" fmla="*/ 990972 h 1724381"/>
              <a:gd name="connsiteX8" fmla="*/ 1843616 w 2247737"/>
              <a:gd name="connsiteY8" fmla="*/ 349250 h 1724381"/>
              <a:gd name="connsiteX9" fmla="*/ 1049866 w 2247737"/>
              <a:gd name="connsiteY9" fmla="*/ 0 h 1724381"/>
              <a:gd name="connsiteX0" fmla="*/ 1050197 w 2248068"/>
              <a:gd name="connsiteY0" fmla="*/ 0 h 1724381"/>
              <a:gd name="connsiteX1" fmla="*/ 262797 w 2248068"/>
              <a:gd name="connsiteY1" fmla="*/ 279400 h 1724381"/>
              <a:gd name="connsiteX2" fmla="*/ 40547 w 2248068"/>
              <a:gd name="connsiteY2" fmla="*/ 1149350 h 1724381"/>
              <a:gd name="connsiteX3" fmla="*/ 561247 w 2248068"/>
              <a:gd name="connsiteY3" fmla="*/ 1384300 h 1724381"/>
              <a:gd name="connsiteX4" fmla="*/ 1227997 w 2248068"/>
              <a:gd name="connsiteY4" fmla="*/ 1377950 h 1724381"/>
              <a:gd name="connsiteX5" fmla="*/ 1570897 w 2248068"/>
              <a:gd name="connsiteY5" fmla="*/ 1695450 h 1724381"/>
              <a:gd name="connsiteX6" fmla="*/ 1957454 w 2248068"/>
              <a:gd name="connsiteY6" fmla="*/ 1567036 h 1724381"/>
              <a:gd name="connsiteX7" fmla="*/ 2245486 w 2248068"/>
              <a:gd name="connsiteY7" fmla="*/ 990972 h 1724381"/>
              <a:gd name="connsiteX8" fmla="*/ 1843947 w 2248068"/>
              <a:gd name="connsiteY8" fmla="*/ 349250 h 1724381"/>
              <a:gd name="connsiteX9" fmla="*/ 1050197 w 2248068"/>
              <a:gd name="connsiteY9" fmla="*/ 0 h 1724381"/>
              <a:gd name="connsiteX0" fmla="*/ 1050197 w 2248068"/>
              <a:gd name="connsiteY0" fmla="*/ 0 h 1724381"/>
              <a:gd name="connsiteX1" fmla="*/ 262797 w 2248068"/>
              <a:gd name="connsiteY1" fmla="*/ 279400 h 1724381"/>
              <a:gd name="connsiteX2" fmla="*/ 40547 w 2248068"/>
              <a:gd name="connsiteY2" fmla="*/ 1149350 h 1724381"/>
              <a:gd name="connsiteX3" fmla="*/ 561247 w 2248068"/>
              <a:gd name="connsiteY3" fmla="*/ 1384300 h 1724381"/>
              <a:gd name="connsiteX4" fmla="*/ 1227997 w 2248068"/>
              <a:gd name="connsiteY4" fmla="*/ 1377950 h 1724381"/>
              <a:gd name="connsiteX5" fmla="*/ 1570897 w 2248068"/>
              <a:gd name="connsiteY5" fmla="*/ 1695450 h 1724381"/>
              <a:gd name="connsiteX6" fmla="*/ 1957454 w 2248068"/>
              <a:gd name="connsiteY6" fmla="*/ 1567036 h 1724381"/>
              <a:gd name="connsiteX7" fmla="*/ 2245486 w 2248068"/>
              <a:gd name="connsiteY7" fmla="*/ 990972 h 1724381"/>
              <a:gd name="connsiteX8" fmla="*/ 1843947 w 2248068"/>
              <a:gd name="connsiteY8" fmla="*/ 349250 h 1724381"/>
              <a:gd name="connsiteX9" fmla="*/ 1050197 w 2248068"/>
              <a:gd name="connsiteY9" fmla="*/ 0 h 1724381"/>
              <a:gd name="connsiteX0" fmla="*/ 1050197 w 2248068"/>
              <a:gd name="connsiteY0" fmla="*/ 0 h 1724381"/>
              <a:gd name="connsiteX1" fmla="*/ 262797 w 2248068"/>
              <a:gd name="connsiteY1" fmla="*/ 279400 h 1724381"/>
              <a:gd name="connsiteX2" fmla="*/ 40547 w 2248068"/>
              <a:gd name="connsiteY2" fmla="*/ 1149350 h 1724381"/>
              <a:gd name="connsiteX3" fmla="*/ 561247 w 2248068"/>
              <a:gd name="connsiteY3" fmla="*/ 1384300 h 1724381"/>
              <a:gd name="connsiteX4" fmla="*/ 1227997 w 2248068"/>
              <a:gd name="connsiteY4" fmla="*/ 1377950 h 1724381"/>
              <a:gd name="connsiteX5" fmla="*/ 1570897 w 2248068"/>
              <a:gd name="connsiteY5" fmla="*/ 1695450 h 1724381"/>
              <a:gd name="connsiteX6" fmla="*/ 1957454 w 2248068"/>
              <a:gd name="connsiteY6" fmla="*/ 1567036 h 1724381"/>
              <a:gd name="connsiteX7" fmla="*/ 2245486 w 2248068"/>
              <a:gd name="connsiteY7" fmla="*/ 990972 h 1724381"/>
              <a:gd name="connsiteX8" fmla="*/ 1843947 w 2248068"/>
              <a:gd name="connsiteY8" fmla="*/ 349250 h 1724381"/>
              <a:gd name="connsiteX9" fmla="*/ 1050197 w 2248068"/>
              <a:gd name="connsiteY9" fmla="*/ 0 h 1724381"/>
              <a:gd name="connsiteX0" fmla="*/ 1050197 w 2248068"/>
              <a:gd name="connsiteY0" fmla="*/ 0 h 1724381"/>
              <a:gd name="connsiteX1" fmla="*/ 262797 w 2248068"/>
              <a:gd name="connsiteY1" fmla="*/ 279400 h 1724381"/>
              <a:gd name="connsiteX2" fmla="*/ 40547 w 2248068"/>
              <a:gd name="connsiteY2" fmla="*/ 1149350 h 1724381"/>
              <a:gd name="connsiteX3" fmla="*/ 561247 w 2248068"/>
              <a:gd name="connsiteY3" fmla="*/ 1384300 h 1724381"/>
              <a:gd name="connsiteX4" fmla="*/ 1227997 w 2248068"/>
              <a:gd name="connsiteY4" fmla="*/ 1377950 h 1724381"/>
              <a:gd name="connsiteX5" fmla="*/ 1570897 w 2248068"/>
              <a:gd name="connsiteY5" fmla="*/ 1695450 h 1724381"/>
              <a:gd name="connsiteX6" fmla="*/ 1957454 w 2248068"/>
              <a:gd name="connsiteY6" fmla="*/ 1567036 h 1724381"/>
              <a:gd name="connsiteX7" fmla="*/ 2245486 w 2248068"/>
              <a:gd name="connsiteY7" fmla="*/ 990972 h 1724381"/>
              <a:gd name="connsiteX8" fmla="*/ 1885446 w 2248068"/>
              <a:gd name="connsiteY8" fmla="*/ 342900 h 1724381"/>
              <a:gd name="connsiteX9" fmla="*/ 1050197 w 2248068"/>
              <a:gd name="connsiteY9" fmla="*/ 0 h 1724381"/>
              <a:gd name="connsiteX0" fmla="*/ 1050197 w 2248068"/>
              <a:gd name="connsiteY0" fmla="*/ 0 h 1724381"/>
              <a:gd name="connsiteX1" fmla="*/ 262797 w 2248068"/>
              <a:gd name="connsiteY1" fmla="*/ 279400 h 1724381"/>
              <a:gd name="connsiteX2" fmla="*/ 40547 w 2248068"/>
              <a:gd name="connsiteY2" fmla="*/ 1149350 h 1724381"/>
              <a:gd name="connsiteX3" fmla="*/ 561247 w 2248068"/>
              <a:gd name="connsiteY3" fmla="*/ 1384300 h 1724381"/>
              <a:gd name="connsiteX4" fmla="*/ 1227997 w 2248068"/>
              <a:gd name="connsiteY4" fmla="*/ 1377950 h 1724381"/>
              <a:gd name="connsiteX5" fmla="*/ 1570897 w 2248068"/>
              <a:gd name="connsiteY5" fmla="*/ 1695450 h 1724381"/>
              <a:gd name="connsiteX6" fmla="*/ 1957454 w 2248068"/>
              <a:gd name="connsiteY6" fmla="*/ 1567036 h 1724381"/>
              <a:gd name="connsiteX7" fmla="*/ 2245486 w 2248068"/>
              <a:gd name="connsiteY7" fmla="*/ 990972 h 1724381"/>
              <a:gd name="connsiteX8" fmla="*/ 1885446 w 2248068"/>
              <a:gd name="connsiteY8" fmla="*/ 342900 h 1724381"/>
              <a:gd name="connsiteX9" fmla="*/ 1050197 w 2248068"/>
              <a:gd name="connsiteY9" fmla="*/ 0 h 1724381"/>
              <a:gd name="connsiteX0" fmla="*/ 1050197 w 2248068"/>
              <a:gd name="connsiteY0" fmla="*/ 0 h 1724381"/>
              <a:gd name="connsiteX1" fmla="*/ 262797 w 2248068"/>
              <a:gd name="connsiteY1" fmla="*/ 279400 h 1724381"/>
              <a:gd name="connsiteX2" fmla="*/ 40547 w 2248068"/>
              <a:gd name="connsiteY2" fmla="*/ 1149350 h 1724381"/>
              <a:gd name="connsiteX3" fmla="*/ 561247 w 2248068"/>
              <a:gd name="connsiteY3" fmla="*/ 1384300 h 1724381"/>
              <a:gd name="connsiteX4" fmla="*/ 1227997 w 2248068"/>
              <a:gd name="connsiteY4" fmla="*/ 1377950 h 1724381"/>
              <a:gd name="connsiteX5" fmla="*/ 1570897 w 2248068"/>
              <a:gd name="connsiteY5" fmla="*/ 1695450 h 1724381"/>
              <a:gd name="connsiteX6" fmla="*/ 1957454 w 2248068"/>
              <a:gd name="connsiteY6" fmla="*/ 1567036 h 1724381"/>
              <a:gd name="connsiteX7" fmla="*/ 2245486 w 2248068"/>
              <a:gd name="connsiteY7" fmla="*/ 990972 h 1724381"/>
              <a:gd name="connsiteX8" fmla="*/ 1885446 w 2248068"/>
              <a:gd name="connsiteY8" fmla="*/ 342900 h 1724381"/>
              <a:gd name="connsiteX9" fmla="*/ 1050197 w 2248068"/>
              <a:gd name="connsiteY9" fmla="*/ 0 h 1724381"/>
              <a:gd name="connsiteX0" fmla="*/ 1050197 w 2248068"/>
              <a:gd name="connsiteY0" fmla="*/ 0 h 1724381"/>
              <a:gd name="connsiteX1" fmla="*/ 262797 w 2248068"/>
              <a:gd name="connsiteY1" fmla="*/ 279400 h 1724381"/>
              <a:gd name="connsiteX2" fmla="*/ 40547 w 2248068"/>
              <a:gd name="connsiteY2" fmla="*/ 1149350 h 1724381"/>
              <a:gd name="connsiteX3" fmla="*/ 561247 w 2248068"/>
              <a:gd name="connsiteY3" fmla="*/ 1384300 h 1724381"/>
              <a:gd name="connsiteX4" fmla="*/ 1227997 w 2248068"/>
              <a:gd name="connsiteY4" fmla="*/ 1377950 h 1724381"/>
              <a:gd name="connsiteX5" fmla="*/ 1570897 w 2248068"/>
              <a:gd name="connsiteY5" fmla="*/ 1695450 h 1724381"/>
              <a:gd name="connsiteX6" fmla="*/ 1957454 w 2248068"/>
              <a:gd name="connsiteY6" fmla="*/ 1567036 h 1724381"/>
              <a:gd name="connsiteX7" fmla="*/ 2245486 w 2248068"/>
              <a:gd name="connsiteY7" fmla="*/ 990972 h 1724381"/>
              <a:gd name="connsiteX8" fmla="*/ 1885446 w 2248068"/>
              <a:gd name="connsiteY8" fmla="*/ 342900 h 1724381"/>
              <a:gd name="connsiteX9" fmla="*/ 1389923 w 2248068"/>
              <a:gd name="connsiteY9" fmla="*/ 434975 h 1724381"/>
              <a:gd name="connsiteX10" fmla="*/ 1050197 w 2248068"/>
              <a:gd name="connsiteY10" fmla="*/ 0 h 1724381"/>
              <a:gd name="connsiteX0" fmla="*/ 1389923 w 2248068"/>
              <a:gd name="connsiteY0" fmla="*/ 434975 h 1724381"/>
              <a:gd name="connsiteX1" fmla="*/ 1050197 w 2248068"/>
              <a:gd name="connsiteY1" fmla="*/ 0 h 1724381"/>
              <a:gd name="connsiteX2" fmla="*/ 262797 w 2248068"/>
              <a:gd name="connsiteY2" fmla="*/ 279400 h 1724381"/>
              <a:gd name="connsiteX3" fmla="*/ 40547 w 2248068"/>
              <a:gd name="connsiteY3" fmla="*/ 1149350 h 1724381"/>
              <a:gd name="connsiteX4" fmla="*/ 561247 w 2248068"/>
              <a:gd name="connsiteY4" fmla="*/ 1384300 h 1724381"/>
              <a:gd name="connsiteX5" fmla="*/ 1227997 w 2248068"/>
              <a:gd name="connsiteY5" fmla="*/ 1377950 h 1724381"/>
              <a:gd name="connsiteX6" fmla="*/ 1570897 w 2248068"/>
              <a:gd name="connsiteY6" fmla="*/ 1695450 h 1724381"/>
              <a:gd name="connsiteX7" fmla="*/ 1957454 w 2248068"/>
              <a:gd name="connsiteY7" fmla="*/ 1567036 h 1724381"/>
              <a:gd name="connsiteX8" fmla="*/ 2245486 w 2248068"/>
              <a:gd name="connsiteY8" fmla="*/ 990972 h 1724381"/>
              <a:gd name="connsiteX9" fmla="*/ 1885446 w 2248068"/>
              <a:gd name="connsiteY9" fmla="*/ 342900 h 1724381"/>
              <a:gd name="connsiteX10" fmla="*/ 1481363 w 2248068"/>
              <a:gd name="connsiteY10" fmla="*/ 526415 h 1724381"/>
              <a:gd name="connsiteX0" fmla="*/ 1389923 w 2248068"/>
              <a:gd name="connsiteY0" fmla="*/ 434975 h 1724381"/>
              <a:gd name="connsiteX1" fmla="*/ 1050197 w 2248068"/>
              <a:gd name="connsiteY1" fmla="*/ 0 h 1724381"/>
              <a:gd name="connsiteX2" fmla="*/ 262797 w 2248068"/>
              <a:gd name="connsiteY2" fmla="*/ 279400 h 1724381"/>
              <a:gd name="connsiteX3" fmla="*/ 40547 w 2248068"/>
              <a:gd name="connsiteY3" fmla="*/ 1149350 h 1724381"/>
              <a:gd name="connsiteX4" fmla="*/ 561247 w 2248068"/>
              <a:gd name="connsiteY4" fmla="*/ 1384300 h 1724381"/>
              <a:gd name="connsiteX5" fmla="*/ 1227997 w 2248068"/>
              <a:gd name="connsiteY5" fmla="*/ 1377950 h 1724381"/>
              <a:gd name="connsiteX6" fmla="*/ 1570897 w 2248068"/>
              <a:gd name="connsiteY6" fmla="*/ 1695450 h 1724381"/>
              <a:gd name="connsiteX7" fmla="*/ 1957454 w 2248068"/>
              <a:gd name="connsiteY7" fmla="*/ 1567036 h 1724381"/>
              <a:gd name="connsiteX8" fmla="*/ 2245486 w 2248068"/>
              <a:gd name="connsiteY8" fmla="*/ 990972 h 1724381"/>
              <a:gd name="connsiteX9" fmla="*/ 1885446 w 2248068"/>
              <a:gd name="connsiteY9" fmla="*/ 342900 h 1724381"/>
              <a:gd name="connsiteX10" fmla="*/ 1669422 w 2248068"/>
              <a:gd name="connsiteY10" fmla="*/ 423292 h 1724381"/>
              <a:gd name="connsiteX0" fmla="*/ 1389923 w 2248068"/>
              <a:gd name="connsiteY0" fmla="*/ 434975 h 1724381"/>
              <a:gd name="connsiteX1" fmla="*/ 1050197 w 2248068"/>
              <a:gd name="connsiteY1" fmla="*/ 0 h 1724381"/>
              <a:gd name="connsiteX2" fmla="*/ 262797 w 2248068"/>
              <a:gd name="connsiteY2" fmla="*/ 279400 h 1724381"/>
              <a:gd name="connsiteX3" fmla="*/ 40547 w 2248068"/>
              <a:gd name="connsiteY3" fmla="*/ 1149350 h 1724381"/>
              <a:gd name="connsiteX4" fmla="*/ 561247 w 2248068"/>
              <a:gd name="connsiteY4" fmla="*/ 1384300 h 1724381"/>
              <a:gd name="connsiteX5" fmla="*/ 1227997 w 2248068"/>
              <a:gd name="connsiteY5" fmla="*/ 1377950 h 1724381"/>
              <a:gd name="connsiteX6" fmla="*/ 1570897 w 2248068"/>
              <a:gd name="connsiteY6" fmla="*/ 1695450 h 1724381"/>
              <a:gd name="connsiteX7" fmla="*/ 1957454 w 2248068"/>
              <a:gd name="connsiteY7" fmla="*/ 1567036 h 1724381"/>
              <a:gd name="connsiteX8" fmla="*/ 2245486 w 2248068"/>
              <a:gd name="connsiteY8" fmla="*/ 990972 h 1724381"/>
              <a:gd name="connsiteX9" fmla="*/ 1885446 w 2248068"/>
              <a:gd name="connsiteY9" fmla="*/ 342900 h 1724381"/>
              <a:gd name="connsiteX0" fmla="*/ 1050197 w 2248068"/>
              <a:gd name="connsiteY0" fmla="*/ 0 h 1724381"/>
              <a:gd name="connsiteX1" fmla="*/ 262797 w 2248068"/>
              <a:gd name="connsiteY1" fmla="*/ 279400 h 1724381"/>
              <a:gd name="connsiteX2" fmla="*/ 40547 w 2248068"/>
              <a:gd name="connsiteY2" fmla="*/ 1149350 h 1724381"/>
              <a:gd name="connsiteX3" fmla="*/ 561247 w 2248068"/>
              <a:gd name="connsiteY3" fmla="*/ 1384300 h 1724381"/>
              <a:gd name="connsiteX4" fmla="*/ 1227997 w 2248068"/>
              <a:gd name="connsiteY4" fmla="*/ 1377950 h 1724381"/>
              <a:gd name="connsiteX5" fmla="*/ 1570897 w 2248068"/>
              <a:gd name="connsiteY5" fmla="*/ 1695450 h 1724381"/>
              <a:gd name="connsiteX6" fmla="*/ 1957454 w 2248068"/>
              <a:gd name="connsiteY6" fmla="*/ 1567036 h 1724381"/>
              <a:gd name="connsiteX7" fmla="*/ 2245486 w 2248068"/>
              <a:gd name="connsiteY7" fmla="*/ 990972 h 1724381"/>
              <a:gd name="connsiteX8" fmla="*/ 1885446 w 2248068"/>
              <a:gd name="connsiteY8" fmla="*/ 342900 h 1724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8068" h="1724381">
                <a:moveTo>
                  <a:pt x="1050197" y="0"/>
                </a:moveTo>
                <a:cubicBezTo>
                  <a:pt x="787730" y="93133"/>
                  <a:pt x="524147" y="89107"/>
                  <a:pt x="262797" y="279400"/>
                </a:cubicBezTo>
                <a:cubicBezTo>
                  <a:pt x="0" y="495026"/>
                  <a:pt x="331" y="926811"/>
                  <a:pt x="40547" y="1149350"/>
                </a:cubicBezTo>
                <a:cubicBezTo>
                  <a:pt x="76200" y="1269463"/>
                  <a:pt x="341990" y="1361397"/>
                  <a:pt x="561247" y="1384300"/>
                </a:cubicBezTo>
                <a:cubicBezTo>
                  <a:pt x="784030" y="1426013"/>
                  <a:pt x="1009195" y="1271497"/>
                  <a:pt x="1227997" y="1377950"/>
                </a:cubicBezTo>
                <a:cubicBezTo>
                  <a:pt x="1385755" y="1451413"/>
                  <a:pt x="1423855" y="1641831"/>
                  <a:pt x="1570897" y="1695450"/>
                </a:cubicBezTo>
                <a:cubicBezTo>
                  <a:pt x="1749656" y="1724381"/>
                  <a:pt x="1875781" y="1642533"/>
                  <a:pt x="1957454" y="1567036"/>
                </a:cubicBezTo>
                <a:cubicBezTo>
                  <a:pt x="2036482" y="1479715"/>
                  <a:pt x="2248068" y="1263113"/>
                  <a:pt x="2245486" y="990972"/>
                </a:cubicBezTo>
                <a:cubicBezTo>
                  <a:pt x="2236110" y="766151"/>
                  <a:pt x="2155057" y="501376"/>
                  <a:pt x="1885446" y="342900"/>
                </a:cubicBezTo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 flipV="1">
            <a:off x="6516216" y="4509120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 flipV="1">
            <a:off x="5364088" y="3365376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 flipV="1">
            <a:off x="6876256" y="3933056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 flipV="1">
            <a:off x="5148064" y="4077072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32" name="Ellipse 31"/>
          <p:cNvSpPr/>
          <p:nvPr/>
        </p:nvSpPr>
        <p:spPr bwMode="auto">
          <a:xfrm flipV="1">
            <a:off x="5676367" y="4653136"/>
            <a:ext cx="144016" cy="144016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443067" y="1675122"/>
            <a:ext cx="1874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SE-</a:t>
            </a:r>
            <a:r>
              <a:rPr lang="en-US" dirty="0" err="1" smtClean="0"/>
              <a:t>Energie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3+4=7</a:t>
            </a:r>
            <a:endParaRPr lang="de-DE" dirty="0"/>
          </a:p>
        </p:txBody>
      </p:sp>
      <p:sp>
        <p:nvSpPr>
          <p:cNvPr id="34" name="Textfeld 33"/>
          <p:cNvSpPr txBox="1"/>
          <p:nvPr/>
        </p:nvSpPr>
        <p:spPr>
          <a:xfrm>
            <a:off x="5227043" y="5204937"/>
            <a:ext cx="1409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SE-</a:t>
            </a:r>
            <a:r>
              <a:rPr lang="en-US" dirty="0" err="1" smtClean="0"/>
              <a:t>Energie</a:t>
            </a:r>
            <a:r>
              <a:rPr lang="en-US"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Probabilistisches</a:t>
            </a:r>
            <a:r>
              <a:rPr lang="de-DE" dirty="0" smtClean="0"/>
              <a:t> </a:t>
            </a:r>
            <a:r>
              <a:rPr lang="de-DE" dirty="0" err="1" smtClean="0"/>
              <a:t>Scheduling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Problemstellung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Jede</a:t>
            </a:r>
            <a:r>
              <a:rPr lang="en-US" dirty="0" smtClean="0"/>
              <a:t> SE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Wahrscheinlichkeit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B83927"/>
                </a:solidFill>
                <a:latin typeface="Cambria" pitchFamily="18" charset="0"/>
              </a:rPr>
              <a:t>≥q</a:t>
            </a:r>
            <a:r>
              <a:rPr lang="en-US" dirty="0" smtClean="0"/>
              <a:t> </a:t>
            </a:r>
            <a:r>
              <a:rPr lang="en-US" dirty="0" err="1" smtClean="0"/>
              <a:t>erreichbar</a:t>
            </a:r>
            <a:endParaRPr lang="en-US" dirty="0" smtClean="0"/>
          </a:p>
          <a:p>
            <a:r>
              <a:rPr lang="en-US" dirty="0" err="1" smtClean="0"/>
              <a:t>Maximiere</a:t>
            </a:r>
            <a:r>
              <a:rPr lang="en-US" dirty="0" smtClean="0"/>
              <a:t> </a:t>
            </a:r>
            <a:r>
              <a:rPr lang="en-US" dirty="0" err="1" smtClean="0"/>
              <a:t>erwartete</a:t>
            </a:r>
            <a:r>
              <a:rPr lang="en-US" dirty="0" smtClean="0"/>
              <a:t> </a:t>
            </a:r>
            <a:r>
              <a:rPr lang="en-US" dirty="0" err="1" smtClean="0"/>
              <a:t>Lebensdauer</a:t>
            </a:r>
            <a:r>
              <a:rPr lang="en-US" dirty="0" smtClean="0"/>
              <a:t>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smtClean="0"/>
              <a:t>SE</a:t>
            </a:r>
          </a:p>
          <a:p>
            <a:r>
              <a:rPr lang="en-US" dirty="0" err="1" smtClean="0"/>
              <a:t>Annahme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Batterien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</a:t>
            </a:r>
            <a:r>
              <a:rPr lang="en-US" dirty="0" err="1" smtClean="0"/>
              <a:t>Knoten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1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Probabilistisches</a:t>
            </a:r>
            <a:r>
              <a:rPr lang="en-US" dirty="0" smtClean="0"/>
              <a:t> Scheduling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err="1" smtClean="0"/>
              <a:t>Idee</a:t>
            </a:r>
            <a:r>
              <a:rPr lang="en-US" dirty="0" smtClean="0"/>
              <a:t>: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Knoten</a:t>
            </a:r>
            <a:r>
              <a:rPr lang="en-US" dirty="0" smtClean="0"/>
              <a:t> </a:t>
            </a:r>
            <a:r>
              <a:rPr lang="en-US" dirty="0" err="1" smtClean="0"/>
              <a:t>wählt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Aktivitätswahrsch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B83927"/>
                </a:solidFill>
                <a:latin typeface="Cambria" pitchFamily="18" charset="0"/>
              </a:rPr>
              <a:t>|S|</a:t>
            </a:r>
            <a:r>
              <a:rPr lang="en-US" dirty="0" smtClean="0"/>
              <a:t> = </a:t>
            </a:r>
            <a:r>
              <a:rPr lang="en-US" dirty="0" err="1" smtClean="0"/>
              <a:t>Anzahl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Knoten</a:t>
            </a:r>
            <a:r>
              <a:rPr lang="en-US" dirty="0" smtClean="0"/>
              <a:t> in </a:t>
            </a:r>
            <a:r>
              <a:rPr lang="en-US" dirty="0" err="1" smtClean="0"/>
              <a:t>jeder</a:t>
            </a:r>
            <a:r>
              <a:rPr lang="en-US" dirty="0" smtClean="0"/>
              <a:t> SE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B83927"/>
                </a:solidFill>
                <a:latin typeface="Cambria" pitchFamily="18" charset="0"/>
              </a:rPr>
              <a:t>q</a:t>
            </a:r>
            <a:r>
              <a:rPr lang="en-US" dirty="0" smtClean="0"/>
              <a:t> = </a:t>
            </a:r>
            <a:r>
              <a:rPr lang="en-US" dirty="0" err="1" smtClean="0"/>
              <a:t>Geforderte</a:t>
            </a:r>
            <a:r>
              <a:rPr lang="en-US" dirty="0" smtClean="0"/>
              <a:t> </a:t>
            </a:r>
            <a:r>
              <a:rPr lang="en-US" dirty="0" err="1" smtClean="0"/>
              <a:t>Aktivitätswahrsch</a:t>
            </a:r>
            <a:r>
              <a:rPr lang="en-US" dirty="0" smtClean="0"/>
              <a:t>.</a:t>
            </a:r>
          </a:p>
          <a:p>
            <a:pPr>
              <a:buClr>
                <a:schemeClr val="tx1"/>
              </a:buClr>
            </a:pPr>
            <a:r>
              <a:rPr lang="en-US" i="1" dirty="0" err="1" smtClean="0">
                <a:solidFill>
                  <a:srgbClr val="B83927"/>
                </a:solidFill>
                <a:latin typeface="Cambria" pitchFamily="18" charset="0"/>
              </a:rPr>
              <a:t>p</a:t>
            </a:r>
            <a:r>
              <a:rPr lang="en-US" i="1" baseline="-25000" dirty="0" err="1" smtClean="0">
                <a:solidFill>
                  <a:srgbClr val="B83927"/>
                </a:solidFill>
                <a:latin typeface="Cambria" pitchFamily="18" charset="0"/>
              </a:rPr>
              <a:t>v</a:t>
            </a:r>
            <a:r>
              <a:rPr lang="en-US" dirty="0" smtClean="0"/>
              <a:t> = </a:t>
            </a:r>
            <a:r>
              <a:rPr lang="en-US" dirty="0" err="1" smtClean="0"/>
              <a:t>Wahrsch</a:t>
            </a:r>
            <a:r>
              <a:rPr lang="en-US" dirty="0" smtClean="0"/>
              <a:t>. </a:t>
            </a:r>
            <a:r>
              <a:rPr lang="en-US" dirty="0" err="1" smtClean="0"/>
              <a:t>d</a:t>
            </a:r>
            <a:r>
              <a:rPr lang="en-US" dirty="0" err="1" smtClean="0"/>
              <a:t>ass</a:t>
            </a:r>
            <a:r>
              <a:rPr lang="en-US" dirty="0" smtClean="0"/>
              <a:t> </a:t>
            </a:r>
            <a:r>
              <a:rPr lang="en-US" dirty="0" err="1" smtClean="0"/>
              <a:t>Knoten</a:t>
            </a:r>
            <a:r>
              <a:rPr lang="en-US" dirty="0" smtClean="0"/>
              <a:t> v in </a:t>
            </a:r>
            <a:r>
              <a:rPr lang="en-US" dirty="0" err="1" smtClean="0"/>
              <a:t>einem</a:t>
            </a:r>
            <a:r>
              <a:rPr lang="en-US" dirty="0" smtClean="0"/>
              <a:t> Slot </a:t>
            </a:r>
            <a:r>
              <a:rPr lang="en-US" dirty="0" err="1" smtClean="0"/>
              <a:t>aktiv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55776" y="2564905"/>
            <a:ext cx="6131024" cy="1800200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WP1: Services</a:t>
            </a:r>
          </a:p>
          <a:p>
            <a:pPr>
              <a:buNone/>
            </a:pPr>
            <a:r>
              <a:rPr lang="de-DE" dirty="0" smtClean="0"/>
              <a:t>WP2: </a:t>
            </a:r>
            <a:r>
              <a:rPr lang="de-DE" dirty="0" err="1" smtClean="0"/>
              <a:t>Semantics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WP3: </a:t>
            </a:r>
            <a:r>
              <a:rPr lang="de-DE" dirty="0" err="1" smtClean="0"/>
              <a:t>Semantic</a:t>
            </a:r>
            <a:r>
              <a:rPr lang="de-DE" dirty="0" smtClean="0"/>
              <a:t> </a:t>
            </a:r>
            <a:r>
              <a:rPr lang="de-DE" dirty="0" err="1" smtClean="0"/>
              <a:t>E</a:t>
            </a:r>
            <a:r>
              <a:rPr lang="de-DE" dirty="0" err="1" smtClean="0"/>
              <a:t>ntities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259632" y="5157192"/>
            <a:ext cx="6624736" cy="129614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1979712" y="1412776"/>
            <a:ext cx="5184576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Probabilistisches</a:t>
            </a:r>
            <a:r>
              <a:rPr lang="en-US" dirty="0" smtClean="0"/>
              <a:t> Scheduling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i="1" dirty="0" err="1" smtClean="0">
                <a:solidFill>
                  <a:srgbClr val="B83927"/>
                </a:solidFill>
                <a:latin typeface="Cambria" pitchFamily="18" charset="0"/>
              </a:rPr>
              <a:t>p</a:t>
            </a:r>
            <a:r>
              <a:rPr lang="en-US" i="1" baseline="-25000" dirty="0" err="1" smtClean="0">
                <a:solidFill>
                  <a:srgbClr val="B83927"/>
                </a:solidFill>
                <a:latin typeface="Cambria" pitchFamily="18" charset="0"/>
              </a:rPr>
              <a:t>v</a:t>
            </a:r>
            <a:r>
              <a:rPr lang="en-US" i="1" dirty="0" smtClean="0">
                <a:solidFill>
                  <a:srgbClr val="B83927"/>
                </a:solidFill>
                <a:latin typeface="Cambria" pitchFamily="18" charset="0"/>
              </a:rPr>
              <a:t> := </a:t>
            </a:r>
            <a:r>
              <a:rPr lang="en-US" i="1" dirty="0" err="1" smtClean="0">
                <a:solidFill>
                  <a:srgbClr val="B83927"/>
                </a:solidFill>
                <a:latin typeface="Cambria" pitchFamily="18" charset="0"/>
              </a:rPr>
              <a:t>max</a:t>
            </a:r>
            <a:r>
              <a:rPr lang="en-US" i="1" baseline="-25000" dirty="0" err="1" smtClean="0">
                <a:solidFill>
                  <a:srgbClr val="B83927"/>
                </a:solidFill>
                <a:latin typeface="Cambria" pitchFamily="18" charset="0"/>
              </a:rPr>
              <a:t>|S</a:t>
            </a:r>
            <a:r>
              <a:rPr lang="en-US" i="1" baseline="-25000" dirty="0" smtClean="0">
                <a:solidFill>
                  <a:srgbClr val="B83927"/>
                </a:solidFill>
                <a:latin typeface="Cambria" pitchFamily="18" charset="0"/>
              </a:rPr>
              <a:t>|</a:t>
            </a:r>
            <a:r>
              <a:rPr lang="en-US" i="1" dirty="0" smtClean="0">
                <a:solidFill>
                  <a:srgbClr val="B83927"/>
                </a:solidFill>
                <a:latin typeface="Cambria" pitchFamily="18" charset="0"/>
              </a:rPr>
              <a:t>  1 – (1 – q)</a:t>
            </a:r>
            <a:r>
              <a:rPr lang="en-US" i="1" baseline="30000" dirty="0" smtClean="0">
                <a:solidFill>
                  <a:srgbClr val="B83927"/>
                </a:solidFill>
                <a:latin typeface="Cambria" pitchFamily="18" charset="0"/>
              </a:rPr>
              <a:t>1/|S|</a:t>
            </a:r>
          </a:p>
          <a:p>
            <a:pPr algn="ctr">
              <a:buNone/>
            </a:pPr>
            <a:endParaRPr lang="en-US" baseline="30000" dirty="0" smtClean="0"/>
          </a:p>
          <a:p>
            <a:pPr>
              <a:buFont typeface="Wingdings"/>
              <a:buChar char="à"/>
            </a:pPr>
            <a:r>
              <a:rPr lang="en-US" dirty="0" smtClean="0"/>
              <a:t> Max. </a:t>
            </a:r>
            <a:r>
              <a:rPr lang="en-US" dirty="0" err="1" smtClean="0"/>
              <a:t>erw</a:t>
            </a:r>
            <a:r>
              <a:rPr lang="en-US" dirty="0" smtClean="0"/>
              <a:t>. </a:t>
            </a:r>
            <a:r>
              <a:rPr lang="en-US" dirty="0" err="1" smtClean="0"/>
              <a:t>Lebensdauer</a:t>
            </a:r>
            <a:r>
              <a:rPr lang="en-US" dirty="0" smtClean="0"/>
              <a:t> </a:t>
            </a:r>
            <a:r>
              <a:rPr lang="en-US" dirty="0" err="1" smtClean="0"/>
              <a:t>jedes</a:t>
            </a:r>
            <a:r>
              <a:rPr lang="en-US" dirty="0" smtClean="0"/>
              <a:t> </a:t>
            </a:r>
            <a:r>
              <a:rPr lang="en-US" dirty="0" err="1" smtClean="0"/>
              <a:t>Knotens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Was,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Knoten</a:t>
            </a:r>
            <a:r>
              <a:rPr lang="en-US" dirty="0" smtClean="0"/>
              <a:t> </a:t>
            </a:r>
            <a:r>
              <a:rPr lang="en-US" dirty="0" err="1" smtClean="0"/>
              <a:t>ausfällt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Berechne</a:t>
            </a:r>
            <a:r>
              <a:rPr lang="en-US" dirty="0" smtClean="0"/>
              <a:t> die </a:t>
            </a:r>
            <a:r>
              <a:rPr lang="en-US" i="1" dirty="0" err="1" smtClean="0">
                <a:solidFill>
                  <a:srgbClr val="B83927"/>
                </a:solidFill>
                <a:latin typeface="Cambria" pitchFamily="18" charset="0"/>
              </a:rPr>
              <a:t>p</a:t>
            </a:r>
            <a:r>
              <a:rPr lang="en-US" i="1" baseline="-25000" dirty="0" err="1" smtClean="0">
                <a:solidFill>
                  <a:srgbClr val="B83927"/>
                </a:solidFill>
                <a:latin typeface="Cambria" pitchFamily="18" charset="0"/>
              </a:rPr>
              <a:t>v</a:t>
            </a:r>
            <a:r>
              <a:rPr lang="en-US" dirty="0" smtClean="0"/>
              <a:t> </a:t>
            </a:r>
            <a:r>
              <a:rPr lang="en-US" dirty="0" err="1" smtClean="0"/>
              <a:t>einfach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 SE-Lifetime </a:t>
            </a:r>
            <a:r>
              <a:rPr lang="en-US" dirty="0" smtClean="0">
                <a:cs typeface="Lucida Sans Unicode"/>
              </a:rPr>
              <a:t>≥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olidFill>
                  <a:srgbClr val="B83927"/>
                </a:solidFill>
                <a:latin typeface="Cambria" pitchFamily="18" charset="0"/>
                <a:sym typeface="Wingdings" pitchFamily="2" charset="2"/>
              </a:rPr>
              <a:t>q / -</a:t>
            </a:r>
            <a:r>
              <a:rPr lang="en-US" i="1" dirty="0" err="1" smtClean="0">
                <a:solidFill>
                  <a:srgbClr val="B83927"/>
                </a:solidFill>
                <a:latin typeface="Cambria" pitchFamily="18" charset="0"/>
                <a:sym typeface="Wingdings" pitchFamily="2" charset="2"/>
              </a:rPr>
              <a:t>ln</a:t>
            </a:r>
            <a:r>
              <a:rPr lang="en-US" i="1" dirty="0" smtClean="0">
                <a:solidFill>
                  <a:srgbClr val="B83927"/>
                </a:solidFill>
                <a:latin typeface="Cambria" pitchFamily="18" charset="0"/>
                <a:sym typeface="Wingdings" pitchFamily="2" charset="2"/>
              </a:rPr>
              <a:t>(1 – q) </a:t>
            </a:r>
            <a:r>
              <a:rPr lang="en-US" i="1" dirty="0" smtClean="0">
                <a:solidFill>
                  <a:srgbClr val="B83927"/>
                </a:solidFill>
                <a:latin typeface="Lucida Sans Unicode"/>
                <a:cs typeface="Lucida Sans Unicode"/>
                <a:sym typeface="Wingdings" pitchFamily="2" charset="2"/>
              </a:rPr>
              <a:t>⋅</a:t>
            </a:r>
            <a:r>
              <a:rPr lang="en-US" i="1" dirty="0" smtClean="0">
                <a:solidFill>
                  <a:srgbClr val="B83927"/>
                </a:solidFill>
                <a:latin typeface="Cambria" pitchFamily="18" charset="0"/>
                <a:sym typeface="Wingdings" pitchFamily="2" charset="2"/>
              </a:rPr>
              <a:t> OPT  </a:t>
            </a:r>
            <a:endParaRPr lang="en-US" dirty="0" smtClean="0"/>
          </a:p>
          <a:p>
            <a:pPr>
              <a:buFont typeface="Wingdings"/>
              <a:buChar char="à"/>
            </a:pPr>
            <a:endParaRPr lang="de-DE" dirty="0"/>
          </a:p>
        </p:txBody>
      </p:sp>
      <p:pic>
        <p:nvPicPr>
          <p:cNvPr id="6" name="Grafik 5" descr="sage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4299" y="2237545"/>
            <a:ext cx="4846172" cy="3144190"/>
          </a:xfrm>
          <a:prstGeom prst="rect">
            <a:avLst/>
          </a:prstGeom>
          <a:ln w="254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Probabilistisches</a:t>
            </a:r>
            <a:r>
              <a:rPr lang="en-US" dirty="0" smtClean="0"/>
              <a:t> Scheduling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16127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Problem:</a:t>
            </a:r>
            <a:endParaRPr lang="de-DE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Akt</a:t>
            </a:r>
            <a:r>
              <a:rPr lang="en-US" dirty="0" smtClean="0"/>
              <a:t>. </a:t>
            </a:r>
            <a:r>
              <a:rPr lang="en-US" dirty="0" err="1" smtClean="0"/>
              <a:t>Wahrsch</a:t>
            </a:r>
            <a:r>
              <a:rPr lang="en-US" dirty="0" smtClean="0"/>
              <a:t>. </a:t>
            </a:r>
            <a:r>
              <a:rPr lang="en-US" dirty="0" err="1" smtClean="0"/>
              <a:t>w</a:t>
            </a:r>
            <a:r>
              <a:rPr lang="en-US" dirty="0" err="1" smtClean="0"/>
              <a:t>ird</a:t>
            </a:r>
            <a:r>
              <a:rPr lang="en-US" dirty="0" smtClean="0"/>
              <a:t> auf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Knoten</a:t>
            </a:r>
            <a:r>
              <a:rPr lang="en-US" dirty="0" smtClean="0"/>
              <a:t> </a:t>
            </a:r>
            <a:r>
              <a:rPr lang="en-US" dirty="0" err="1" smtClean="0"/>
              <a:t>verteilt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 </a:t>
            </a:r>
            <a:r>
              <a:rPr lang="en-US" dirty="0" err="1" smtClean="0">
                <a:sym typeface="Wingdings" pitchFamily="2" charset="2"/>
              </a:rPr>
              <a:t>Hohe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Wahrsch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d</a:t>
            </a:r>
            <a:r>
              <a:rPr lang="en-US" dirty="0" err="1" smtClean="0">
                <a:sym typeface="Wingdings" pitchFamily="2" charset="2"/>
              </a:rPr>
              <a:t>ass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zu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viele</a:t>
            </a:r>
            <a:r>
              <a:rPr lang="en-US" dirty="0" smtClean="0">
                <a:sym typeface="Wingdings" pitchFamily="2" charset="2"/>
              </a:rPr>
              <a:t> an </a:t>
            </a:r>
            <a:r>
              <a:rPr lang="en-US" dirty="0" err="1" smtClean="0">
                <a:sym typeface="Wingdings" pitchFamily="2" charset="2"/>
              </a:rPr>
              <a:t>sind</a:t>
            </a:r>
            <a:r>
              <a:rPr lang="en-US" dirty="0" smtClean="0">
                <a:sym typeface="Wingdings" pitchFamily="2" charset="2"/>
              </a:rPr>
              <a:t>!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bgerundetes Rechteck 32"/>
          <p:cNvSpPr/>
          <p:nvPr/>
        </p:nvSpPr>
        <p:spPr>
          <a:xfrm>
            <a:off x="4572000" y="4437112"/>
            <a:ext cx="3888432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400" i="1" dirty="0" err="1" smtClean="0">
                <a:solidFill>
                  <a:srgbClr val="B83927"/>
                </a:solidFill>
                <a:latin typeface="Cambria" pitchFamily="18" charset="0"/>
              </a:rPr>
              <a:t>p</a:t>
            </a:r>
            <a:r>
              <a:rPr lang="en-US" sz="2400" i="1" baseline="-25000" dirty="0" err="1" smtClean="0">
                <a:solidFill>
                  <a:srgbClr val="B83927"/>
                </a:solidFill>
                <a:latin typeface="Cambria" pitchFamily="18" charset="0"/>
              </a:rPr>
              <a:t>v</a:t>
            </a:r>
            <a:r>
              <a:rPr lang="en-US" sz="2400" i="1" dirty="0" smtClean="0">
                <a:solidFill>
                  <a:srgbClr val="B83927"/>
                </a:solidFill>
                <a:latin typeface="Cambria" pitchFamily="18" charset="0"/>
              </a:rPr>
              <a:t> := </a:t>
            </a:r>
            <a:r>
              <a:rPr lang="en-US" sz="2400" i="1" dirty="0" err="1" smtClean="0">
                <a:solidFill>
                  <a:srgbClr val="B83927"/>
                </a:solidFill>
                <a:latin typeface="Cambria" pitchFamily="18" charset="0"/>
              </a:rPr>
              <a:t>max</a:t>
            </a:r>
            <a:r>
              <a:rPr lang="en-US" sz="2400" i="1" baseline="-25000" dirty="0" err="1" smtClean="0">
                <a:solidFill>
                  <a:srgbClr val="B83927"/>
                </a:solidFill>
                <a:latin typeface="Cambria" pitchFamily="18" charset="0"/>
              </a:rPr>
              <a:t>n</a:t>
            </a:r>
            <a:r>
              <a:rPr lang="en-US" sz="2400" i="1" baseline="-25000" dirty="0" smtClean="0">
                <a:solidFill>
                  <a:srgbClr val="B83927"/>
                </a:solidFill>
                <a:latin typeface="Cambria" pitchFamily="18" charset="0"/>
              </a:rPr>
              <a:t>(S)  </a:t>
            </a:r>
            <a:r>
              <a:rPr lang="en-US" sz="2400" i="1" dirty="0" smtClean="0">
                <a:solidFill>
                  <a:srgbClr val="B83927"/>
                </a:solidFill>
                <a:latin typeface="Cambria" pitchFamily="18" charset="0"/>
              </a:rPr>
              <a:t>1 – (1 – </a:t>
            </a:r>
            <a:r>
              <a:rPr lang="en-US" sz="2400" i="1" dirty="0" smtClean="0">
                <a:solidFill>
                  <a:srgbClr val="B83927"/>
                </a:solidFill>
                <a:latin typeface="Cambria" pitchFamily="18" charset="0"/>
              </a:rPr>
              <a:t>q)</a:t>
            </a:r>
            <a:r>
              <a:rPr lang="en-US" sz="2400" i="1" baseline="30000" dirty="0" smtClean="0">
                <a:solidFill>
                  <a:srgbClr val="B83927"/>
                </a:solidFill>
                <a:latin typeface="Cambria" pitchFamily="18" charset="0"/>
              </a:rPr>
              <a:t>1/n(S)</a:t>
            </a:r>
            <a:endParaRPr lang="en-US" sz="2400" i="1" baseline="30000" dirty="0" smtClean="0">
              <a:solidFill>
                <a:srgbClr val="B83927"/>
              </a:solidFill>
              <a:latin typeface="Cambria" pitchFamily="18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 rot="2176517">
            <a:off x="1106375" y="3864680"/>
            <a:ext cx="2174210" cy="2141433"/>
          </a:xfrm>
          <a:prstGeom prst="ellipse">
            <a:avLst/>
          </a:prstGeom>
          <a:solidFill>
            <a:srgbClr val="FFC000">
              <a:alpha val="5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378441" y="2847516"/>
            <a:ext cx="2523352" cy="2088232"/>
          </a:xfrm>
          <a:prstGeom prst="ellipse">
            <a:avLst/>
          </a:prstGeom>
          <a:solidFill>
            <a:srgbClr val="B83927">
              <a:alpha val="5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 rot="20680954">
            <a:off x="1803785" y="3123479"/>
            <a:ext cx="2411068" cy="1976994"/>
          </a:xfrm>
          <a:prstGeom prst="ellipse">
            <a:avLst/>
          </a:prstGeom>
          <a:solidFill>
            <a:schemeClr val="tx2">
              <a:lumMod val="50000"/>
              <a:lumOff val="50000"/>
              <a:alpha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5000"/>
                  <a:lumOff val="35000"/>
                </a:schemeClr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Probabilistisches</a:t>
            </a:r>
            <a:r>
              <a:rPr lang="de-DE" dirty="0" smtClean="0"/>
              <a:t> </a:t>
            </a:r>
            <a:r>
              <a:rPr lang="de-DE" dirty="0" err="1" smtClean="0"/>
              <a:t>Scheduling</a:t>
            </a:r>
            <a:endParaRPr lang="de-DE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67544" y="1700808"/>
            <a:ext cx="8229600" cy="1612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err="1" smtClean="0"/>
              <a:t>Lösung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de-DE" sz="3200" dirty="0" smtClean="0"/>
          </a:p>
          <a:p>
            <a:pPr marL="800100" lvl="1" indent="-342900">
              <a:spcBef>
                <a:spcPct val="20000"/>
              </a:spcBef>
            </a:pPr>
            <a:r>
              <a:rPr lang="de-DE" sz="2800" dirty="0" smtClean="0">
                <a:sym typeface="Wingdings" pitchFamily="2" charset="2"/>
              </a:rPr>
              <a:t>Beschränke Zahl aktiver Sensoren mit Tokens!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6" name="Ellipse 5"/>
          <p:cNvSpPr/>
          <p:nvPr/>
        </p:nvSpPr>
        <p:spPr bwMode="auto">
          <a:xfrm flipV="1">
            <a:off x="2970729" y="4503700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 flipV="1">
            <a:off x="3258761" y="3288854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 flipV="1">
            <a:off x="3330769" y="3936926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 flipV="1">
            <a:off x="2106633" y="4296966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 flipV="1">
            <a:off x="954505" y="3153222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 flipV="1">
            <a:off x="2466673" y="3588857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 flipV="1">
            <a:off x="738481" y="3864918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 flipV="1">
            <a:off x="1530569" y="4452953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Ellipse 13"/>
          <p:cNvSpPr/>
          <p:nvPr/>
        </p:nvSpPr>
        <p:spPr bwMode="auto">
          <a:xfrm flipV="1">
            <a:off x="1386553" y="3792910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 flipV="1">
            <a:off x="1818601" y="3207556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 flipV="1">
            <a:off x="2682697" y="4812993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 flipV="1">
            <a:off x="2394665" y="4092913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 flipV="1">
            <a:off x="1674585" y="5173033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 flipV="1">
            <a:off x="2322657" y="5245041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 flipV="1">
            <a:off x="1962617" y="5533073"/>
            <a:ext cx="144016" cy="134725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24" name="Freihandform 23"/>
          <p:cNvSpPr/>
          <p:nvPr/>
        </p:nvSpPr>
        <p:spPr>
          <a:xfrm>
            <a:off x="733266" y="3169562"/>
            <a:ext cx="1189037" cy="884237"/>
          </a:xfrm>
          <a:custGeom>
            <a:avLst/>
            <a:gdLst>
              <a:gd name="connsiteX0" fmla="*/ 292100 w 1189037"/>
              <a:gd name="connsiteY0" fmla="*/ 41275 h 884237"/>
              <a:gd name="connsiteX1" fmla="*/ 73025 w 1189037"/>
              <a:gd name="connsiteY1" fmla="*/ 774700 h 884237"/>
              <a:gd name="connsiteX2" fmla="*/ 730250 w 1189037"/>
              <a:gd name="connsiteY2" fmla="*/ 698500 h 884237"/>
              <a:gd name="connsiteX3" fmla="*/ 1149350 w 1189037"/>
              <a:gd name="connsiteY3" fmla="*/ 107950 h 884237"/>
              <a:gd name="connsiteX4" fmla="*/ 492125 w 1189037"/>
              <a:gd name="connsiteY4" fmla="*/ 50800 h 884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9037" h="884237">
                <a:moveTo>
                  <a:pt x="292100" y="41275"/>
                </a:moveTo>
                <a:cubicBezTo>
                  <a:pt x="146050" y="353219"/>
                  <a:pt x="0" y="665163"/>
                  <a:pt x="73025" y="774700"/>
                </a:cubicBezTo>
                <a:cubicBezTo>
                  <a:pt x="146050" y="884237"/>
                  <a:pt x="550863" y="809625"/>
                  <a:pt x="730250" y="698500"/>
                </a:cubicBezTo>
                <a:cubicBezTo>
                  <a:pt x="909637" y="587375"/>
                  <a:pt x="1189037" y="215900"/>
                  <a:pt x="1149350" y="107950"/>
                </a:cubicBezTo>
                <a:cubicBezTo>
                  <a:pt x="1109663" y="0"/>
                  <a:pt x="595312" y="52387"/>
                  <a:pt x="492125" y="50800"/>
                </a:cubicBezTo>
              </a:path>
            </a:pathLst>
          </a:cu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Freihandform 24"/>
          <p:cNvSpPr/>
          <p:nvPr/>
        </p:nvSpPr>
        <p:spPr>
          <a:xfrm>
            <a:off x="3330416" y="3353712"/>
            <a:ext cx="292100" cy="701675"/>
          </a:xfrm>
          <a:custGeom>
            <a:avLst/>
            <a:gdLst>
              <a:gd name="connsiteX0" fmla="*/ 0 w 292100"/>
              <a:gd name="connsiteY0" fmla="*/ 0 h 701675"/>
              <a:gd name="connsiteX1" fmla="*/ 57150 w 292100"/>
              <a:gd name="connsiteY1" fmla="*/ 657225 h 701675"/>
              <a:gd name="connsiteX2" fmla="*/ 276225 w 292100"/>
              <a:gd name="connsiteY2" fmla="*/ 266700 h 701675"/>
              <a:gd name="connsiteX3" fmla="*/ 152400 w 292100"/>
              <a:gd name="connsiteY3" fmla="*/ 47625 h 70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100" h="701675">
                <a:moveTo>
                  <a:pt x="0" y="0"/>
                </a:moveTo>
                <a:cubicBezTo>
                  <a:pt x="5556" y="306387"/>
                  <a:pt x="11113" y="612775"/>
                  <a:pt x="57150" y="657225"/>
                </a:cubicBezTo>
                <a:cubicBezTo>
                  <a:pt x="103187" y="701675"/>
                  <a:pt x="260350" y="368300"/>
                  <a:pt x="276225" y="266700"/>
                </a:cubicBezTo>
                <a:cubicBezTo>
                  <a:pt x="292100" y="165100"/>
                  <a:pt x="222250" y="106362"/>
                  <a:pt x="152400" y="47625"/>
                </a:cubicBezTo>
              </a:path>
            </a:pathLst>
          </a:cu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Freihandform 25"/>
          <p:cNvSpPr/>
          <p:nvPr/>
        </p:nvSpPr>
        <p:spPr>
          <a:xfrm>
            <a:off x="2166779" y="4109362"/>
            <a:ext cx="365125" cy="304800"/>
          </a:xfrm>
          <a:custGeom>
            <a:avLst/>
            <a:gdLst>
              <a:gd name="connsiteX0" fmla="*/ 11112 w 365125"/>
              <a:gd name="connsiteY0" fmla="*/ 234950 h 304800"/>
              <a:gd name="connsiteX1" fmla="*/ 315912 w 365125"/>
              <a:gd name="connsiteY1" fmla="*/ 273050 h 304800"/>
              <a:gd name="connsiteX2" fmla="*/ 306387 w 365125"/>
              <a:gd name="connsiteY2" fmla="*/ 44450 h 304800"/>
              <a:gd name="connsiteX3" fmla="*/ 68262 w 365125"/>
              <a:gd name="connsiteY3" fmla="*/ 15875 h 304800"/>
              <a:gd name="connsiteX4" fmla="*/ 11112 w 365125"/>
              <a:gd name="connsiteY4" fmla="*/ 1397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125" h="304800">
                <a:moveTo>
                  <a:pt x="11112" y="234950"/>
                </a:moveTo>
                <a:cubicBezTo>
                  <a:pt x="138906" y="269875"/>
                  <a:pt x="266700" y="304800"/>
                  <a:pt x="315912" y="273050"/>
                </a:cubicBezTo>
                <a:cubicBezTo>
                  <a:pt x="365125" y="241300"/>
                  <a:pt x="347662" y="87312"/>
                  <a:pt x="306387" y="44450"/>
                </a:cubicBezTo>
                <a:cubicBezTo>
                  <a:pt x="265112" y="1588"/>
                  <a:pt x="117474" y="0"/>
                  <a:pt x="68262" y="15875"/>
                </a:cubicBezTo>
                <a:cubicBezTo>
                  <a:pt x="19050" y="31750"/>
                  <a:pt x="0" y="117475"/>
                  <a:pt x="11112" y="139700"/>
                </a:cubicBezTo>
              </a:path>
            </a:pathLst>
          </a:cu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Freihandform 26"/>
          <p:cNvSpPr/>
          <p:nvPr/>
        </p:nvSpPr>
        <p:spPr>
          <a:xfrm>
            <a:off x="2768441" y="4541162"/>
            <a:ext cx="298450" cy="336550"/>
          </a:xfrm>
          <a:custGeom>
            <a:avLst/>
            <a:gdLst>
              <a:gd name="connsiteX0" fmla="*/ 0 w 298450"/>
              <a:gd name="connsiteY0" fmla="*/ 336550 h 336550"/>
              <a:gd name="connsiteX1" fmla="*/ 247650 w 298450"/>
              <a:gd name="connsiteY1" fmla="*/ 279400 h 336550"/>
              <a:gd name="connsiteX2" fmla="*/ 266700 w 298450"/>
              <a:gd name="connsiteY2" fmla="*/ 31750 h 336550"/>
              <a:gd name="connsiteX3" fmla="*/ 57150 w 298450"/>
              <a:gd name="connsiteY3" fmla="*/ 88900 h 336550"/>
              <a:gd name="connsiteX4" fmla="*/ 19050 w 298450"/>
              <a:gd name="connsiteY4" fmla="*/ 212725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450" h="336550">
                <a:moveTo>
                  <a:pt x="0" y="336550"/>
                </a:moveTo>
                <a:cubicBezTo>
                  <a:pt x="101600" y="333375"/>
                  <a:pt x="203200" y="330200"/>
                  <a:pt x="247650" y="279400"/>
                </a:cubicBezTo>
                <a:cubicBezTo>
                  <a:pt x="292100" y="228600"/>
                  <a:pt x="298450" y="63500"/>
                  <a:pt x="266700" y="31750"/>
                </a:cubicBezTo>
                <a:cubicBezTo>
                  <a:pt x="234950" y="0"/>
                  <a:pt x="98425" y="58738"/>
                  <a:pt x="57150" y="88900"/>
                </a:cubicBezTo>
                <a:cubicBezTo>
                  <a:pt x="15875" y="119062"/>
                  <a:pt x="17462" y="165893"/>
                  <a:pt x="19050" y="212725"/>
                </a:cubicBezTo>
              </a:path>
            </a:pathLst>
          </a:cu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Freihandform 27"/>
          <p:cNvSpPr/>
          <p:nvPr/>
        </p:nvSpPr>
        <p:spPr>
          <a:xfrm>
            <a:off x="2539841" y="3487062"/>
            <a:ext cx="198438" cy="182563"/>
          </a:xfrm>
          <a:custGeom>
            <a:avLst/>
            <a:gdLst>
              <a:gd name="connsiteX0" fmla="*/ 0 w 198438"/>
              <a:gd name="connsiteY0" fmla="*/ 152400 h 182563"/>
              <a:gd name="connsiteX1" fmla="*/ 57150 w 198438"/>
              <a:gd name="connsiteY1" fmla="*/ 0 h 182563"/>
              <a:gd name="connsiteX2" fmla="*/ 190500 w 198438"/>
              <a:gd name="connsiteY2" fmla="*/ 152400 h 182563"/>
              <a:gd name="connsiteX3" fmla="*/ 104775 w 198438"/>
              <a:gd name="connsiteY3" fmla="*/ 180975 h 18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438" h="182563">
                <a:moveTo>
                  <a:pt x="0" y="152400"/>
                </a:moveTo>
                <a:cubicBezTo>
                  <a:pt x="12700" y="76200"/>
                  <a:pt x="25400" y="0"/>
                  <a:pt x="57150" y="0"/>
                </a:cubicBezTo>
                <a:cubicBezTo>
                  <a:pt x="88900" y="0"/>
                  <a:pt x="182562" y="122237"/>
                  <a:pt x="190500" y="152400"/>
                </a:cubicBezTo>
                <a:cubicBezTo>
                  <a:pt x="198438" y="182563"/>
                  <a:pt x="117475" y="136525"/>
                  <a:pt x="104775" y="180975"/>
                </a:cubicBezTo>
              </a:path>
            </a:pathLst>
          </a:cu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Freihandform 28"/>
          <p:cNvSpPr/>
          <p:nvPr/>
        </p:nvSpPr>
        <p:spPr>
          <a:xfrm>
            <a:off x="1376204" y="4544337"/>
            <a:ext cx="455612" cy="217487"/>
          </a:xfrm>
          <a:custGeom>
            <a:avLst/>
            <a:gdLst>
              <a:gd name="connsiteX0" fmla="*/ 220662 w 455612"/>
              <a:gd name="connsiteY0" fmla="*/ 0 h 217487"/>
              <a:gd name="connsiteX1" fmla="*/ 30162 w 455612"/>
              <a:gd name="connsiteY1" fmla="*/ 152400 h 217487"/>
              <a:gd name="connsiteX2" fmla="*/ 401637 w 455612"/>
              <a:gd name="connsiteY2" fmla="*/ 200025 h 217487"/>
              <a:gd name="connsiteX3" fmla="*/ 354012 w 455612"/>
              <a:gd name="connsiteY3" fmla="*/ 47625 h 217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612" h="217487">
                <a:moveTo>
                  <a:pt x="220662" y="0"/>
                </a:moveTo>
                <a:cubicBezTo>
                  <a:pt x="110331" y="59531"/>
                  <a:pt x="0" y="119063"/>
                  <a:pt x="30162" y="152400"/>
                </a:cubicBezTo>
                <a:cubicBezTo>
                  <a:pt x="60324" y="185737"/>
                  <a:pt x="347662" y="217487"/>
                  <a:pt x="401637" y="200025"/>
                </a:cubicBezTo>
                <a:cubicBezTo>
                  <a:pt x="455612" y="182563"/>
                  <a:pt x="357187" y="101600"/>
                  <a:pt x="354012" y="47625"/>
                </a:cubicBezTo>
              </a:path>
            </a:pathLst>
          </a:cu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Freihandform 29"/>
          <p:cNvSpPr/>
          <p:nvPr/>
        </p:nvSpPr>
        <p:spPr>
          <a:xfrm>
            <a:off x="1749266" y="5230137"/>
            <a:ext cx="674687" cy="384175"/>
          </a:xfrm>
          <a:custGeom>
            <a:avLst/>
            <a:gdLst>
              <a:gd name="connsiteX0" fmla="*/ 0 w 674687"/>
              <a:gd name="connsiteY0" fmla="*/ 0 h 384175"/>
              <a:gd name="connsiteX1" fmla="*/ 295275 w 674687"/>
              <a:gd name="connsiteY1" fmla="*/ 371475 h 384175"/>
              <a:gd name="connsiteX2" fmla="*/ 657225 w 674687"/>
              <a:gd name="connsiteY2" fmla="*/ 76200 h 384175"/>
              <a:gd name="connsiteX3" fmla="*/ 190500 w 674687"/>
              <a:gd name="connsiteY3" fmla="*/ 19050 h 38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4687" h="384175">
                <a:moveTo>
                  <a:pt x="0" y="0"/>
                </a:moveTo>
                <a:cubicBezTo>
                  <a:pt x="92869" y="179387"/>
                  <a:pt x="185738" y="358775"/>
                  <a:pt x="295275" y="371475"/>
                </a:cubicBezTo>
                <a:cubicBezTo>
                  <a:pt x="404812" y="384175"/>
                  <a:pt x="674687" y="134937"/>
                  <a:pt x="657225" y="76200"/>
                </a:cubicBezTo>
                <a:cubicBezTo>
                  <a:pt x="639763" y="17463"/>
                  <a:pt x="415131" y="18256"/>
                  <a:pt x="190500" y="19050"/>
                </a:cubicBezTo>
              </a:path>
            </a:pathLst>
          </a:cu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4067944" y="314096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B83927"/>
                </a:solidFill>
                <a:sym typeface="Wingdings" pitchFamily="2" charset="2"/>
              </a:rPr>
              <a:t></a:t>
            </a:r>
            <a:endParaRPr lang="de-DE" sz="3600" dirty="0">
              <a:solidFill>
                <a:srgbClr val="B83927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716016" y="2780928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err="1" smtClean="0">
                <a:solidFill>
                  <a:srgbClr val="B83927"/>
                </a:solidFill>
                <a:latin typeface="Cambria" pitchFamily="18" charset="0"/>
              </a:rPr>
              <a:t>max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 min(v) </a:t>
            </a:r>
            <a:r>
              <a:rPr lang="de-DE" i="1" dirty="0" err="1" smtClean="0">
                <a:solidFill>
                  <a:srgbClr val="B83927"/>
                </a:solidFill>
                <a:latin typeface="Cambria" pitchFamily="18" charset="0"/>
              </a:rPr>
              <a:t>ln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(1-p</a:t>
            </a:r>
            <a:r>
              <a:rPr lang="de-DE" i="1" baseline="-25000" dirty="0" smtClean="0">
                <a:solidFill>
                  <a:srgbClr val="B83927"/>
                </a:solidFill>
                <a:latin typeface="Cambria" pitchFamily="18" charset="0"/>
              </a:rPr>
              <a:t>v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)</a:t>
            </a:r>
          </a:p>
          <a:p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s.t.:</a:t>
            </a:r>
          </a:p>
          <a:p>
            <a:r>
              <a:rPr lang="de-DE" i="1" dirty="0" err="1" smtClean="0">
                <a:solidFill>
                  <a:srgbClr val="B83927"/>
                </a:solidFill>
                <a:latin typeface="Cambria" pitchFamily="18" charset="0"/>
              </a:rPr>
              <a:t>ln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(1-p</a:t>
            </a:r>
            <a:r>
              <a:rPr lang="de-DE" i="1" baseline="-25000" dirty="0" smtClean="0">
                <a:solidFill>
                  <a:srgbClr val="B83927"/>
                </a:solidFill>
                <a:latin typeface="Cambria" pitchFamily="18" charset="0"/>
              </a:rPr>
              <a:t>1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) + </a:t>
            </a:r>
            <a:r>
              <a:rPr lang="de-DE" i="1" dirty="0" err="1" smtClean="0">
                <a:solidFill>
                  <a:srgbClr val="B83927"/>
                </a:solidFill>
                <a:latin typeface="Cambria" pitchFamily="18" charset="0"/>
              </a:rPr>
              <a:t>ln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(1-p</a:t>
            </a:r>
            <a:r>
              <a:rPr lang="de-DE" i="1" baseline="-25000" dirty="0" smtClean="0">
                <a:solidFill>
                  <a:srgbClr val="B83927"/>
                </a:solidFill>
                <a:latin typeface="Cambria" pitchFamily="18" charset="0"/>
              </a:rPr>
              <a:t>2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) + … 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  <a:cs typeface="Lucida Sans Unicode"/>
              </a:rPr>
              <a:t>≤ </a:t>
            </a:r>
            <a:r>
              <a:rPr lang="de-DE" i="1" dirty="0" err="1" smtClean="0">
                <a:solidFill>
                  <a:srgbClr val="B83927"/>
                </a:solidFill>
                <a:latin typeface="Cambria" pitchFamily="18" charset="0"/>
                <a:cs typeface="Lucida Sans Unicode"/>
              </a:rPr>
              <a:t>ln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  <a:cs typeface="Lucida Sans Unicode"/>
              </a:rPr>
              <a:t>(1-q)</a:t>
            </a:r>
          </a:p>
          <a:p>
            <a:r>
              <a:rPr lang="de-DE" i="1" dirty="0" err="1" smtClean="0">
                <a:solidFill>
                  <a:srgbClr val="B83927"/>
                </a:solidFill>
                <a:latin typeface="Cambria" pitchFamily="18" charset="0"/>
              </a:rPr>
              <a:t>ln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(1-p</a:t>
            </a:r>
            <a:r>
              <a:rPr lang="de-DE" i="1" baseline="-25000" dirty="0" smtClean="0">
                <a:solidFill>
                  <a:srgbClr val="B83927"/>
                </a:solidFill>
                <a:latin typeface="Cambria" pitchFamily="18" charset="0"/>
              </a:rPr>
              <a:t>2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) 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+ </a:t>
            </a:r>
            <a:r>
              <a:rPr lang="de-DE" i="1" dirty="0" err="1" smtClean="0">
                <a:solidFill>
                  <a:srgbClr val="B83927"/>
                </a:solidFill>
                <a:latin typeface="Cambria" pitchFamily="18" charset="0"/>
              </a:rPr>
              <a:t>ln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(1-p</a:t>
            </a:r>
            <a:r>
              <a:rPr lang="de-DE" i="1" baseline="-25000" dirty="0" smtClean="0">
                <a:solidFill>
                  <a:srgbClr val="B83927"/>
                </a:solidFill>
                <a:latin typeface="Cambria" pitchFamily="18" charset="0"/>
              </a:rPr>
              <a:t>5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) 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+ … 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  <a:cs typeface="Lucida Sans Unicode"/>
              </a:rPr>
              <a:t>≤ </a:t>
            </a:r>
            <a:r>
              <a:rPr lang="de-DE" i="1" dirty="0" err="1" smtClean="0">
                <a:solidFill>
                  <a:srgbClr val="B83927"/>
                </a:solidFill>
                <a:latin typeface="Cambria" pitchFamily="18" charset="0"/>
                <a:cs typeface="Lucida Sans Unicode"/>
              </a:rPr>
              <a:t>ln</a:t>
            </a:r>
            <a:r>
              <a:rPr lang="de-DE" i="1" dirty="0" smtClean="0">
                <a:solidFill>
                  <a:srgbClr val="B83927"/>
                </a:solidFill>
                <a:latin typeface="Cambria" pitchFamily="18" charset="0"/>
                <a:cs typeface="Lucida Sans Unicode"/>
              </a:rPr>
              <a:t>(1-q)</a:t>
            </a:r>
            <a:endParaRPr lang="de-DE" i="1" dirty="0" smtClean="0">
              <a:solidFill>
                <a:srgbClr val="B83927"/>
              </a:solidFill>
              <a:latin typeface="Cambria" pitchFamily="18" charset="0"/>
            </a:endParaRPr>
          </a:p>
          <a:p>
            <a:r>
              <a:rPr lang="de-DE" i="1" dirty="0" smtClean="0">
                <a:solidFill>
                  <a:srgbClr val="B83927"/>
                </a:solidFill>
                <a:latin typeface="Cambria" pitchFamily="18" charset="0"/>
              </a:rPr>
              <a:t>…</a:t>
            </a:r>
            <a:endParaRPr lang="de-DE" i="1" dirty="0">
              <a:solidFill>
                <a:srgbClr val="B83927"/>
              </a:solidFill>
              <a:latin typeface="Cambria" pitchFamily="18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 rot="5400000">
            <a:off x="6263317" y="3969931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B83927"/>
                </a:solidFill>
                <a:sym typeface="Wingdings" pitchFamily="2" charset="2"/>
              </a:rPr>
              <a:t></a:t>
            </a:r>
            <a:endParaRPr lang="de-DE" sz="3600" dirty="0">
              <a:solidFill>
                <a:srgbClr val="B83927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Package 1 (IBBT, UZL)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Aufgaben</a:t>
            </a:r>
            <a:r>
              <a:rPr lang="en-US" dirty="0" smtClean="0"/>
              <a:t> WP1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Entwicklung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Service-</a:t>
            </a:r>
            <a:r>
              <a:rPr lang="en-US" dirty="0" err="1" smtClean="0"/>
              <a:t>Infrastruktur</a:t>
            </a:r>
            <a:endParaRPr lang="en-US" dirty="0" smtClean="0"/>
          </a:p>
          <a:p>
            <a:r>
              <a:rPr lang="en-US" dirty="0" smtClean="0"/>
              <a:t>Self-Configuration / Discovery</a:t>
            </a:r>
          </a:p>
          <a:p>
            <a:r>
              <a:rPr lang="en-US" dirty="0" smtClean="0"/>
              <a:t>Cross-Layer Services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357290" y="1142984"/>
            <a:ext cx="8435280" cy="5378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1214422"/>
            <a:ext cx="8715404" cy="5332824"/>
          </a:xfrm>
          <a:prstGeom prst="rect">
            <a:avLst/>
          </a:prstGeom>
        </p:spPr>
      </p:pic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85804" y="27463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IE" dirty="0" err="1" smtClean="0"/>
              <a:t>Knoten</a:t>
            </a:r>
            <a:r>
              <a:rPr lang="en-IE" dirty="0" smtClean="0"/>
              <a:t> </a:t>
            </a:r>
            <a:r>
              <a:rPr lang="en-IE" dirty="0" err="1" smtClean="0"/>
              <a:t>mit</a:t>
            </a:r>
            <a:r>
              <a:rPr lang="en-IE" dirty="0" smtClean="0"/>
              <a:t> </a:t>
            </a:r>
            <a:r>
              <a:rPr lang="en-IE" dirty="0" err="1"/>
              <a:t>RESTful</a:t>
            </a:r>
            <a:r>
              <a:rPr lang="en-IE" dirty="0"/>
              <a:t> </a:t>
            </a:r>
            <a:r>
              <a:rPr lang="en-IE" dirty="0" err="1" smtClean="0"/>
              <a:t>CoAP-Webservice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Organization</a:t>
            </a:r>
            <a:endParaRPr lang="de-DE" dirty="0"/>
          </a:p>
        </p:txBody>
      </p:sp>
      <p:pic>
        <p:nvPicPr>
          <p:cNvPr id="4" name="Inhaltsplatzhalt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1428736"/>
            <a:ext cx="8391970" cy="51324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Package 2 (NUIG, UZL)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Aufgaben</a:t>
            </a:r>
            <a:r>
              <a:rPr lang="en-US" dirty="0" smtClean="0"/>
              <a:t> WP2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Erzeugen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SPITFIRE-</a:t>
            </a:r>
            <a:r>
              <a:rPr lang="en-US" dirty="0" err="1" smtClean="0"/>
              <a:t>Ontologie</a:t>
            </a:r>
            <a:endParaRPr lang="en-US" dirty="0" smtClean="0"/>
          </a:p>
          <a:p>
            <a:r>
              <a:rPr lang="en-US" dirty="0" err="1" smtClean="0"/>
              <a:t>Automatische</a:t>
            </a:r>
            <a:r>
              <a:rPr lang="en-US" dirty="0" smtClean="0"/>
              <a:t> </a:t>
            </a:r>
            <a:r>
              <a:rPr lang="en-US" dirty="0" err="1" smtClean="0"/>
              <a:t>Semantische</a:t>
            </a:r>
            <a:r>
              <a:rPr lang="en-US" dirty="0" smtClean="0"/>
              <a:t> </a:t>
            </a:r>
            <a:r>
              <a:rPr lang="en-US" dirty="0" err="1" smtClean="0"/>
              <a:t>Annotierung</a:t>
            </a:r>
            <a:endParaRPr lang="en-US" dirty="0" smtClean="0"/>
          </a:p>
          <a:p>
            <a:r>
              <a:rPr lang="en-US" dirty="0" smtClean="0"/>
              <a:t>UIs f</a:t>
            </a:r>
            <a:r>
              <a:rPr lang="de-DE" dirty="0" err="1" smtClean="0"/>
              <a:t>ür</a:t>
            </a:r>
            <a:r>
              <a:rPr lang="de-DE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emantische</a:t>
            </a:r>
            <a:r>
              <a:rPr lang="en-US" dirty="0" smtClean="0"/>
              <a:t> </a:t>
            </a:r>
            <a:r>
              <a:rPr lang="en-US" dirty="0" err="1" smtClean="0"/>
              <a:t>Beschreibungen</a:t>
            </a:r>
            <a:endParaRPr lang="en-US" dirty="0" smtClean="0"/>
          </a:p>
        </p:txBody>
      </p:sp>
      <p:sp>
        <p:nvSpPr>
          <p:cNvPr id="6" name="Rechteck 5"/>
          <p:cNvSpPr/>
          <p:nvPr/>
        </p:nvSpPr>
        <p:spPr>
          <a:xfrm rot="775448">
            <a:off x="6341546" y="1196295"/>
            <a:ext cx="61266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1" cap="none" spc="0" dirty="0" smtClean="0">
                <a:ln w="31550" cmpd="sng">
                  <a:gradFill>
                    <a:gsLst>
                      <a:gs pos="70000">
                        <a:srgbClr val="B83927"/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de-DE" sz="7200" b="1" cap="none" spc="0" dirty="0">
              <a:ln w="31550" cmpd="sng">
                <a:gradFill>
                  <a:gsLst>
                    <a:gs pos="70000">
                      <a:srgbClr val="B83927"/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hteck 6"/>
          <p:cNvSpPr/>
          <p:nvPr/>
        </p:nvSpPr>
        <p:spPr>
          <a:xfrm rot="775448">
            <a:off x="7261883" y="1767800"/>
            <a:ext cx="61266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1" cap="none" spc="0" dirty="0" smtClean="0">
                <a:ln w="31550" cmpd="sng">
                  <a:gradFill>
                    <a:gsLst>
                      <a:gs pos="70000">
                        <a:srgbClr val="B83927"/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de-DE" sz="7200" b="1" cap="none" spc="0" dirty="0">
              <a:ln w="31550" cmpd="sng">
                <a:gradFill>
                  <a:gsLst>
                    <a:gs pos="70000">
                      <a:srgbClr val="B83927"/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 rot="775448">
            <a:off x="6698737" y="2482179"/>
            <a:ext cx="61266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7200" b="1" cap="none" spc="0" dirty="0" smtClean="0">
                <a:ln w="31550" cmpd="sng">
                  <a:gradFill>
                    <a:gsLst>
                      <a:gs pos="70000">
                        <a:srgbClr val="B83927"/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de-DE" sz="7200" b="1" cap="none" spc="0" dirty="0">
              <a:ln w="31550" cmpd="sng">
                <a:gradFill>
                  <a:gsLst>
                    <a:gs pos="70000">
                      <a:srgbClr val="B83927"/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</Words>
  <Application>Microsoft Office PowerPoint</Application>
  <PresentationFormat>Bildschirmpräsentation (4:3)</PresentationFormat>
  <Paragraphs>236</Paragraphs>
  <Slides>32</Slides>
  <Notes>8</Notes>
  <HiddenSlides>6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3" baseType="lpstr">
      <vt:lpstr>Larissa-Design</vt:lpstr>
      <vt:lpstr>Folie 1</vt:lpstr>
      <vt:lpstr>Folie 2</vt:lpstr>
      <vt:lpstr>Struktur</vt:lpstr>
      <vt:lpstr>Services</vt:lpstr>
      <vt:lpstr>Aufgaben WP1</vt:lpstr>
      <vt:lpstr>Knoten mit RESTful CoAP-Webservice</vt:lpstr>
      <vt:lpstr>Self Organization</vt:lpstr>
      <vt:lpstr>Semantics</vt:lpstr>
      <vt:lpstr>Aufgaben WP2</vt:lpstr>
      <vt:lpstr>Einschub: Was ist Semantik?</vt:lpstr>
      <vt:lpstr>Einschub: Semantik-Beispiel</vt:lpstr>
      <vt:lpstr>Einschub: Semantik-Beispiel</vt:lpstr>
      <vt:lpstr>Einschub: Was ist eine Ontologie?</vt:lpstr>
      <vt:lpstr>Einschub: Ontologie-Beispiel</vt:lpstr>
      <vt:lpstr>Einschub: Was ist Semantic Web?</vt:lpstr>
      <vt:lpstr>Nochmal: Aufgaben WP2</vt:lpstr>
      <vt:lpstr>Ontologie-Definition und Alignment</vt:lpstr>
      <vt:lpstr>Ontologie-Definition und Alignment</vt:lpstr>
      <vt:lpstr>Snippet Generator</vt:lpstr>
      <vt:lpstr>Fuzzy-Logic basierte Annotation</vt:lpstr>
      <vt:lpstr>Sensor Ranking</vt:lpstr>
      <vt:lpstr>Semantic Entities</vt:lpstr>
      <vt:lpstr>Aufgaben WP3</vt:lpstr>
      <vt:lpstr>Einschub:  Was ist eine Semantic Entity?</vt:lpstr>
      <vt:lpstr>Nochmal: Aufgaben WP3</vt:lpstr>
      <vt:lpstr>Helper Nodes</vt:lpstr>
      <vt:lpstr>Helper Nodes</vt:lpstr>
      <vt:lpstr>Probabilistisches Scheduling Problemstellung</vt:lpstr>
      <vt:lpstr>Probabilistisches Scheduling</vt:lpstr>
      <vt:lpstr>Probabilistisches Scheduling</vt:lpstr>
      <vt:lpstr>Probabilistisches Scheduling</vt:lpstr>
      <vt:lpstr>Probabilistisches Scheduling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SPITFIRE</dc:title>
  <dc:creator>Henning</dc:creator>
  <cp:lastModifiedBy>Henning</cp:lastModifiedBy>
  <cp:revision>91</cp:revision>
  <dcterms:created xsi:type="dcterms:W3CDTF">2011-06-01T09:06:11Z</dcterms:created>
  <dcterms:modified xsi:type="dcterms:W3CDTF">2011-06-07T19:22:55Z</dcterms:modified>
</cp:coreProperties>
</file>