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58" r:id="rId4"/>
    <p:sldId id="257" r:id="rId5"/>
    <p:sldId id="278" r:id="rId6"/>
    <p:sldId id="294" r:id="rId7"/>
    <p:sldId id="293" r:id="rId8"/>
    <p:sldId id="295" r:id="rId9"/>
    <p:sldId id="279" r:id="rId10"/>
    <p:sldId id="321" r:id="rId11"/>
    <p:sldId id="304" r:id="rId12"/>
    <p:sldId id="298" r:id="rId13"/>
    <p:sldId id="271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18" r:id="rId34"/>
    <p:sldId id="316" r:id="rId35"/>
    <p:sldId id="319" r:id="rId36"/>
    <p:sldId id="320" r:id="rId37"/>
    <p:sldId id="291" r:id="rId38"/>
    <p:sldId id="277" r:id="rId39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180" autoAdjust="0"/>
  </p:normalViewPr>
  <p:slideViewPr>
    <p:cSldViewPr>
      <p:cViewPr>
        <p:scale>
          <a:sx n="89" d="100"/>
          <a:sy n="89" d="100"/>
        </p:scale>
        <p:origin x="-86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8BDC2-7816-47E7-BFF8-A532C9A935C3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8B57-F865-4F44-A0AC-96D3B9784CA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3A74-474B-4666-8D9F-040542029BCD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32EF2-05EE-4284-B305-56B2E489A04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32EF2-05EE-4284-B305-56B2E489A04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32EF2-05EE-4284-B305-56B2E489A04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32EF2-05EE-4284-B305-56B2E489A04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089C3-B625-440D-9F3C-856D6D1ECF35}" type="datetimeFigureOut">
              <a:rPr lang="de-DE" smtClean="0"/>
              <a:pPr/>
              <a:t>02.11.2011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AEFA-8CCE-4876-83F1-F0D1941C13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r.cs.tu-bs.de/courses/ws0708/aud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r.cs.tu-bs.de/courses/ws0910/aud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r.cs.tu-bs.de/courses/ws0708/aud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r.cs.tu-bs.de/courses/ws1112/aud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r.cs.tu-bs.de/courses/ws0910/aud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de-DE" dirty="0" smtClean="0"/>
              <a:t>Algorithmen und Datenstrukturen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Große Übung vom 03.11.11</a:t>
            </a:r>
          </a:p>
          <a:p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2771800" y="4429132"/>
            <a:ext cx="194421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</a:rPr>
              <a:t>Christiane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499992" y="4429132"/>
            <a:ext cx="185738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</a:rPr>
              <a:t>Schmidt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über das Semester</a:t>
            </a:r>
            <a:endParaRPr lang="de-DE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5857892"/>
            <a:ext cx="6316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*Bearbeitung in den ersten kleinen Übungen; keine Bewertung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115618" y="1484131"/>
          <a:ext cx="6912764" cy="41771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7182"/>
                <a:gridCol w="847918"/>
                <a:gridCol w="1159565"/>
                <a:gridCol w="949074"/>
                <a:gridCol w="1053947"/>
                <a:gridCol w="1370801"/>
                <a:gridCol w="1134277"/>
              </a:tblGrid>
              <a:tr h="46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/>
                        <a:t>KW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VL - Nr.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(Di+Mi)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Gr. 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(Do)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Kl. 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(Mi+Do+Fr)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 Ausgabe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(Mi abends)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 Abgabe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(Mi bis 11:25 Uhr)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 Rückgabe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(in kl. UE)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/>
                        <a:t>44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1, 2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UE_0 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3, 4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" algn="l"/>
                          <a:tab pos="246380" algn="ctr"/>
                        </a:tabLs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UE_0B 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5, 6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UE_0 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47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7, 8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48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9, 10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/>
                        <a:t>             </a:t>
                      </a:r>
                      <a:r>
                        <a:rPr lang="de-DE" sz="1100" dirty="0" smtClean="0"/>
                        <a:t>  3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/>
                        <a:t>HA_1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UE_0B 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49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11, 12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13, 14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15, 16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/>
                        <a:t>Weihnachtsferien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17,18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19, 20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21, 22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23, 24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25, 26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7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7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/>
                        <a:t>HA_5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/>
                        <a:t>HA_5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Termin: 21.02.2011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dirty="0" smtClean="0"/>
              <a:t>Das Rundreise-Problem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Fortsetzung der Rundreise</a:t>
            </a:r>
            <a:endParaRPr lang="de-DE" dirty="0"/>
          </a:p>
        </p:txBody>
      </p:sp>
      <p:pic>
        <p:nvPicPr>
          <p:cNvPr id="13" name="Inhaltsplatzhalter 12" descr="karte-0-9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986" y="1571612"/>
            <a:ext cx="3643890" cy="4525963"/>
          </a:xfrm>
        </p:spPr>
      </p:pic>
      <p:grpSp>
        <p:nvGrpSpPr>
          <p:cNvPr id="3" name="Gruppieren 16"/>
          <p:cNvGrpSpPr/>
          <p:nvPr/>
        </p:nvGrpSpPr>
        <p:grpSpPr>
          <a:xfrm>
            <a:off x="1928242" y="2500306"/>
            <a:ext cx="1928826" cy="3143272"/>
            <a:chOff x="3786182" y="2500306"/>
            <a:chExt cx="1928826" cy="3143272"/>
          </a:xfrm>
        </p:grpSpPr>
        <p:sp>
          <p:nvSpPr>
            <p:cNvPr id="8" name="Ellipse 7"/>
            <p:cNvSpPr/>
            <p:nvPr/>
          </p:nvSpPr>
          <p:spPr>
            <a:xfrm>
              <a:off x="4714876" y="2500306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4" name="Gruppieren 15"/>
            <p:cNvGrpSpPr/>
            <p:nvPr/>
          </p:nvGrpSpPr>
          <p:grpSpPr>
            <a:xfrm>
              <a:off x="3786182" y="3000372"/>
              <a:ext cx="1928826" cy="2643206"/>
              <a:chOff x="3786182" y="3000372"/>
              <a:chExt cx="1928826" cy="2643206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572132" y="300037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5072066" y="550070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3786182" y="314324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4000496" y="414338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357818" y="350043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643438" y="300037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000628" y="428625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</p:grpSp>
      </p:grpSp>
      <p:sp>
        <p:nvSpPr>
          <p:cNvPr id="14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Problem: Finde eine Rundreise, (d.h. eine Route die jeden Ort besucht und zum Startort zurückkehrt) die möglichst kurz ist.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Fortsetzung der Rundreise</a:t>
            </a:r>
            <a:endParaRPr lang="de-DE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>
          <a:xfrm>
            <a:off x="1643042" y="6000768"/>
            <a:ext cx="592935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Fortsetzung der Rundreise</a:t>
            </a:r>
            <a:endParaRPr lang="de-DE" dirty="0"/>
          </a:p>
        </p:txBody>
      </p:sp>
      <p:pic>
        <p:nvPicPr>
          <p:cNvPr id="4" name="Inhaltsplatzhalter 12" descr="karte-0-9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643890" cy="4525963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1928794" y="2500306"/>
            <a:ext cx="1928826" cy="3143272"/>
            <a:chOff x="3786182" y="2500306"/>
            <a:chExt cx="1928826" cy="3143272"/>
          </a:xfrm>
        </p:grpSpPr>
        <p:sp>
          <p:nvSpPr>
            <p:cNvPr id="6" name="Ellipse 5"/>
            <p:cNvSpPr/>
            <p:nvPr/>
          </p:nvSpPr>
          <p:spPr>
            <a:xfrm>
              <a:off x="4714876" y="2500306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7" name="Gruppieren 15"/>
            <p:cNvGrpSpPr/>
            <p:nvPr/>
          </p:nvGrpSpPr>
          <p:grpSpPr>
            <a:xfrm>
              <a:off x="3786182" y="3000372"/>
              <a:ext cx="1928826" cy="2643206"/>
              <a:chOff x="3786182" y="3000372"/>
              <a:chExt cx="1928826" cy="2643206"/>
            </a:xfrm>
          </p:grpSpPr>
          <p:sp>
            <p:nvSpPr>
              <p:cNvPr id="8" name="Ellipse 4"/>
              <p:cNvSpPr/>
              <p:nvPr/>
            </p:nvSpPr>
            <p:spPr>
              <a:xfrm>
                <a:off x="5572132" y="300037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072066" y="550070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3786182" y="314324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000496" y="414338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5357818" y="350043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4643438" y="300037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000628" y="428625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</p:grpSp>
      </p:grpSp>
      <p:grpSp>
        <p:nvGrpSpPr>
          <p:cNvPr id="102" name="Gruppieren 101"/>
          <p:cNvGrpSpPr/>
          <p:nvPr/>
        </p:nvGrpSpPr>
        <p:grpSpPr>
          <a:xfrm>
            <a:off x="1928794" y="2500306"/>
            <a:ext cx="1928826" cy="3143272"/>
            <a:chOff x="6929454" y="2500306"/>
            <a:chExt cx="1928826" cy="3143272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6929454" y="2500306"/>
              <a:ext cx="1928826" cy="3143272"/>
              <a:chOff x="3786182" y="2500306"/>
              <a:chExt cx="1928826" cy="3143272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714876" y="250030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grpSp>
            <p:nvGrpSpPr>
              <p:cNvPr id="17" name="Gruppieren 15"/>
              <p:cNvGrpSpPr/>
              <p:nvPr/>
            </p:nvGrpSpPr>
            <p:grpSpPr>
              <a:xfrm>
                <a:off x="3786182" y="3000372"/>
                <a:ext cx="1928826" cy="2643206"/>
                <a:chOff x="3786182" y="3000372"/>
                <a:chExt cx="1928826" cy="2643206"/>
              </a:xfrm>
            </p:grpSpPr>
            <p:sp>
              <p:nvSpPr>
                <p:cNvPr id="18" name="Ellipse 4"/>
                <p:cNvSpPr/>
                <p:nvPr/>
              </p:nvSpPr>
              <p:spPr>
                <a:xfrm>
                  <a:off x="5572132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5072066" y="55007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20" name="Ellipse 19"/>
                <p:cNvSpPr/>
                <p:nvPr/>
              </p:nvSpPr>
              <p:spPr>
                <a:xfrm>
                  <a:off x="3786182" y="314324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21" name="Ellipse 20"/>
                <p:cNvSpPr/>
                <p:nvPr/>
              </p:nvSpPr>
              <p:spPr>
                <a:xfrm>
                  <a:off x="4000496" y="414338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5357818" y="350043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23" name="Ellipse 22"/>
                <p:cNvSpPr/>
                <p:nvPr/>
              </p:nvSpPr>
              <p:spPr>
                <a:xfrm>
                  <a:off x="4643438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5000628" y="428625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  <p:grpSp>
          <p:nvGrpSpPr>
            <p:cNvPr id="34" name="Gruppieren 33"/>
            <p:cNvGrpSpPr/>
            <p:nvPr/>
          </p:nvGrpSpPr>
          <p:grpSpPr>
            <a:xfrm>
              <a:off x="8006405" y="5242741"/>
              <a:ext cx="562208" cy="346006"/>
              <a:chOff x="8001024" y="5226908"/>
              <a:chExt cx="562208" cy="346006"/>
            </a:xfrm>
          </p:grpSpPr>
          <p:cxnSp>
            <p:nvCxnSpPr>
              <p:cNvPr id="35" name="Gerade Verbindung 34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/>
            <p:cNvGrpSpPr/>
            <p:nvPr/>
          </p:nvGrpSpPr>
          <p:grpSpPr>
            <a:xfrm rot="15982609">
              <a:off x="7775461" y="4196657"/>
              <a:ext cx="562208" cy="346006"/>
              <a:chOff x="8001024" y="5226908"/>
              <a:chExt cx="562208" cy="346006"/>
            </a:xfrm>
          </p:grpSpPr>
          <p:cxnSp>
            <p:nvCxnSpPr>
              <p:cNvPr id="55" name="Gerade Verbindung 54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pieren 57"/>
            <p:cNvGrpSpPr/>
            <p:nvPr/>
          </p:nvGrpSpPr>
          <p:grpSpPr>
            <a:xfrm rot="5672982">
              <a:off x="7095847" y="4062280"/>
              <a:ext cx="562208" cy="346006"/>
              <a:chOff x="8001024" y="5226908"/>
              <a:chExt cx="562208" cy="346006"/>
            </a:xfrm>
          </p:grpSpPr>
          <p:cxnSp>
            <p:nvCxnSpPr>
              <p:cNvPr id="59" name="Gerade Verbindung 58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/>
            <p:cNvGrpSpPr/>
            <p:nvPr/>
          </p:nvGrpSpPr>
          <p:grpSpPr>
            <a:xfrm rot="6704870">
              <a:off x="6865681" y="3097735"/>
              <a:ext cx="562208" cy="346006"/>
              <a:chOff x="8001024" y="5226908"/>
              <a:chExt cx="562208" cy="346006"/>
            </a:xfrm>
          </p:grpSpPr>
          <p:cxnSp>
            <p:nvCxnSpPr>
              <p:cNvPr id="71" name="Gerade Verbindung 70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uppieren 77"/>
            <p:cNvGrpSpPr/>
            <p:nvPr/>
          </p:nvGrpSpPr>
          <p:grpSpPr>
            <a:xfrm rot="9624352">
              <a:off x="7631775" y="3031320"/>
              <a:ext cx="562208" cy="346006"/>
              <a:chOff x="8001024" y="5226908"/>
              <a:chExt cx="562208" cy="346006"/>
            </a:xfrm>
          </p:grpSpPr>
          <p:cxnSp>
            <p:nvCxnSpPr>
              <p:cNvPr id="79" name="Gerade Verbindung 78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ieren 85"/>
            <p:cNvGrpSpPr/>
            <p:nvPr/>
          </p:nvGrpSpPr>
          <p:grpSpPr>
            <a:xfrm rot="10800000">
              <a:off x="7653130" y="2539322"/>
              <a:ext cx="562208" cy="346006"/>
              <a:chOff x="8001024" y="5226908"/>
              <a:chExt cx="562208" cy="346006"/>
            </a:xfrm>
          </p:grpSpPr>
          <p:cxnSp>
            <p:nvCxnSpPr>
              <p:cNvPr id="87" name="Gerade Verbindung 86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ieren 93"/>
            <p:cNvGrpSpPr/>
            <p:nvPr/>
          </p:nvGrpSpPr>
          <p:grpSpPr>
            <a:xfrm rot="15516424">
              <a:off x="8348170" y="2930496"/>
              <a:ext cx="562208" cy="346006"/>
              <a:chOff x="8001024" y="5226908"/>
              <a:chExt cx="562208" cy="346006"/>
            </a:xfrm>
          </p:grpSpPr>
          <p:cxnSp>
            <p:nvCxnSpPr>
              <p:cNvPr id="95" name="Gerade Verbindung 94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95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96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ieren 97"/>
            <p:cNvGrpSpPr/>
            <p:nvPr/>
          </p:nvGrpSpPr>
          <p:grpSpPr>
            <a:xfrm rot="15516424">
              <a:off x="8137332" y="3437123"/>
              <a:ext cx="562208" cy="346006"/>
              <a:chOff x="8001024" y="5226908"/>
              <a:chExt cx="562208" cy="346006"/>
            </a:xfrm>
          </p:grpSpPr>
          <p:cxnSp>
            <p:nvCxnSpPr>
              <p:cNvPr id="99" name="Gerade Verbindung 98"/>
              <p:cNvCxnSpPr/>
              <p:nvPr/>
            </p:nvCxnSpPr>
            <p:spPr>
              <a:xfrm rot="16200000" flipH="1">
                <a:off x="8001024" y="5286388"/>
                <a:ext cx="285752" cy="2857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 rot="16200000" flipV="1">
                <a:off x="8107775" y="5398161"/>
                <a:ext cx="346005" cy="35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/>
              <p:nvPr/>
            </p:nvCxnSpPr>
            <p:spPr>
              <a:xfrm flipV="1">
                <a:off x="8282527" y="5307227"/>
                <a:ext cx="280705" cy="2656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 funktioniert map24.de?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kann zwischen den Städten beliebig hin und her reisen.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1: Modellierung</a:t>
            </a:r>
            <a:endParaRPr lang="de-DE" dirty="0"/>
          </a:p>
        </p:txBody>
      </p:sp>
      <p:pic>
        <p:nvPicPr>
          <p:cNvPr id="4" name="Inhaltsplatzhalter 12" descr="karte-0-9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643890" cy="4525963"/>
          </a:xfrm>
          <a:prstGeom prst="rect">
            <a:avLst/>
          </a:prstGeom>
        </p:spPr>
      </p:pic>
      <p:sp>
        <p:nvSpPr>
          <p:cNvPr id="106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Zur Modellierung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kann man Graphen benutzen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Ein Graph </a:t>
            </a:r>
            <a:r>
              <a:rPr lang="de-DE" sz="3200" i="1" dirty="0" smtClean="0"/>
              <a:t>G</a:t>
            </a:r>
            <a:r>
              <a:rPr lang="de-DE" sz="3200" dirty="0" smtClean="0"/>
              <a:t> besteht aus Knoten      und Kanten </a:t>
            </a:r>
            <a:endParaRPr kumimoji="0" lang="de-DE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8" name="Gruppieren 117"/>
          <p:cNvGrpSpPr/>
          <p:nvPr/>
        </p:nvGrpSpPr>
        <p:grpSpPr>
          <a:xfrm>
            <a:off x="1928794" y="2500306"/>
            <a:ext cx="1928826" cy="3143272"/>
            <a:chOff x="1928794" y="2500306"/>
            <a:chExt cx="1928826" cy="3143272"/>
          </a:xfrm>
        </p:grpSpPr>
        <p:grpSp>
          <p:nvGrpSpPr>
            <p:cNvPr id="117" name="Gruppieren 116"/>
            <p:cNvGrpSpPr/>
            <p:nvPr/>
          </p:nvGrpSpPr>
          <p:grpSpPr>
            <a:xfrm>
              <a:off x="1928794" y="2500306"/>
              <a:ext cx="1928826" cy="3143272"/>
              <a:chOff x="1928794" y="2500306"/>
              <a:chExt cx="1928826" cy="3143272"/>
            </a:xfrm>
          </p:grpSpPr>
          <p:grpSp>
            <p:nvGrpSpPr>
              <p:cNvPr id="3" name="Gruppieren 4"/>
              <p:cNvGrpSpPr/>
              <p:nvPr/>
            </p:nvGrpSpPr>
            <p:grpSpPr>
              <a:xfrm>
                <a:off x="1928794" y="2500306"/>
                <a:ext cx="1928826" cy="3143272"/>
                <a:chOff x="3786182" y="2500306"/>
                <a:chExt cx="1928826" cy="3143272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4714876" y="250030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grpSp>
              <p:nvGrpSpPr>
                <p:cNvPr id="5" name="Gruppieren 15"/>
                <p:cNvGrpSpPr/>
                <p:nvPr/>
              </p:nvGrpSpPr>
              <p:grpSpPr>
                <a:xfrm>
                  <a:off x="3786182" y="3000372"/>
                  <a:ext cx="1928826" cy="2643206"/>
                  <a:chOff x="3786182" y="3000372"/>
                  <a:chExt cx="1928826" cy="2643206"/>
                </a:xfrm>
              </p:grpSpPr>
              <p:sp>
                <p:nvSpPr>
                  <p:cNvPr id="8" name="Ellipse 4"/>
                  <p:cNvSpPr/>
                  <p:nvPr/>
                </p:nvSpPr>
                <p:spPr>
                  <a:xfrm>
                    <a:off x="5572132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>
                  <a:xfrm>
                    <a:off x="5072066" y="550070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0" name="Ellipse 9"/>
                  <p:cNvSpPr/>
                  <p:nvPr/>
                </p:nvSpPr>
                <p:spPr>
                  <a:xfrm>
                    <a:off x="3786182" y="314324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1" name="Ellipse 10"/>
                  <p:cNvSpPr/>
                  <p:nvPr/>
                </p:nvSpPr>
                <p:spPr>
                  <a:xfrm>
                    <a:off x="4000496" y="4143380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2" name="Ellipse 11"/>
                  <p:cNvSpPr/>
                  <p:nvPr/>
                </p:nvSpPr>
                <p:spPr>
                  <a:xfrm>
                    <a:off x="5357818" y="350043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3" name="Ellipse 12"/>
                  <p:cNvSpPr/>
                  <p:nvPr/>
                </p:nvSpPr>
                <p:spPr>
                  <a:xfrm>
                    <a:off x="4643438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5000628" y="4286256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</p:grpSp>
          </p:grpSp>
          <p:cxnSp>
            <p:nvCxnSpPr>
              <p:cNvPr id="63" name="Gerade Verbindung 62"/>
              <p:cNvCxnSpPr/>
              <p:nvPr/>
            </p:nvCxnSpPr>
            <p:spPr>
              <a:xfrm>
                <a:off x="2928926" y="2571744"/>
                <a:ext cx="854180" cy="52108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V="1">
                <a:off x="1997156" y="3092824"/>
                <a:ext cx="862585" cy="12942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2215121" y="4222936"/>
                <a:ext cx="1003208" cy="16080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/>
              <p:nvPr/>
            </p:nvCxnSpPr>
            <p:spPr>
              <a:xfrm rot="5400000">
                <a:off x="2981740" y="3808466"/>
                <a:ext cx="820829" cy="329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V="1">
                <a:off x="2659571" y="4951465"/>
                <a:ext cx="1205193" cy="6974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/>
              <p:nvPr/>
            </p:nvCxnSpPr>
            <p:spPr>
              <a:xfrm rot="5400000">
                <a:off x="3451413" y="3218330"/>
                <a:ext cx="466165" cy="21515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rot="5400000">
                <a:off x="2636047" y="2836907"/>
                <a:ext cx="515473" cy="3222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>
                <a:off x="2852175" y="3093662"/>
                <a:ext cx="733707" cy="4832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/>
              <p:nvPr/>
            </p:nvCxnSpPr>
            <p:spPr>
              <a:xfrm rot="16200000" flipH="1">
                <a:off x="1618829" y="3635887"/>
                <a:ext cx="994523" cy="196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rot="5400000">
                <a:off x="1968732" y="3339212"/>
                <a:ext cx="1137679" cy="64657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 rot="16200000" flipH="1">
                <a:off x="2112307" y="4389341"/>
                <a:ext cx="1325937" cy="10833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/>
              <p:cNvCxnSpPr/>
              <p:nvPr/>
            </p:nvCxnSpPr>
            <p:spPr>
              <a:xfrm rot="16200000" flipH="1">
                <a:off x="2750344" y="2768272"/>
                <a:ext cx="1002657" cy="6504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4"/>
            <p:cNvGrpSpPr/>
            <p:nvPr/>
          </p:nvGrpSpPr>
          <p:grpSpPr>
            <a:xfrm>
              <a:off x="1928794" y="2500306"/>
              <a:ext cx="1928826" cy="3143272"/>
              <a:chOff x="3786182" y="2500306"/>
              <a:chExt cx="1928826" cy="314327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4714876" y="250030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grpSp>
            <p:nvGrpSpPr>
              <p:cNvPr id="67" name="Gruppieren 15"/>
              <p:cNvGrpSpPr/>
              <p:nvPr/>
            </p:nvGrpSpPr>
            <p:grpSpPr>
              <a:xfrm>
                <a:off x="3786182" y="3000372"/>
                <a:ext cx="1928826" cy="2643206"/>
                <a:chOff x="3786182" y="3000372"/>
                <a:chExt cx="1928826" cy="2643206"/>
              </a:xfrm>
            </p:grpSpPr>
            <p:sp>
              <p:nvSpPr>
                <p:cNvPr id="68" name="Ellipse 4"/>
                <p:cNvSpPr/>
                <p:nvPr/>
              </p:nvSpPr>
              <p:spPr>
                <a:xfrm>
                  <a:off x="5572132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5072066" y="55007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3786182" y="314324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4000496" y="414338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5357818" y="350043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643438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5000628" y="428625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sp>
        <p:nvSpPr>
          <p:cNvPr id="119" name="Ellipse 118"/>
          <p:cNvSpPr/>
          <p:nvPr/>
        </p:nvSpPr>
        <p:spPr>
          <a:xfrm>
            <a:off x="6786578" y="435769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cxnSp>
        <p:nvCxnSpPr>
          <p:cNvPr id="122" name="Gerade Verbindung 121"/>
          <p:cNvCxnSpPr/>
          <p:nvPr/>
        </p:nvCxnSpPr>
        <p:spPr>
          <a:xfrm flipV="1">
            <a:off x="6715140" y="4929198"/>
            <a:ext cx="430849" cy="3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1: Modellierung</a:t>
            </a:r>
            <a:endParaRPr lang="de-DE" dirty="0"/>
          </a:p>
        </p:txBody>
      </p:sp>
      <p:pic>
        <p:nvPicPr>
          <p:cNvPr id="4" name="Inhaltsplatzhalter 12" descr="karte-0-9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643890" cy="4525963"/>
          </a:xfrm>
          <a:prstGeom prst="rect">
            <a:avLst/>
          </a:prstGeom>
        </p:spPr>
      </p:pic>
      <p:sp>
        <p:nvSpPr>
          <p:cNvPr id="106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Knoten: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Hamburg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Braunschweig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Leipzig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……</a:t>
            </a:r>
          </a:p>
          <a:p>
            <a:pPr marL="800100" lvl="1" indent="-342900">
              <a:spcBef>
                <a:spcPct val="20000"/>
              </a:spcBef>
            </a:pPr>
            <a:endParaRPr kumimoji="0" lang="de-DE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Kanten: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Hamburg, Berlin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BS, Berlin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BS, Leipzig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ieren 117"/>
          <p:cNvGrpSpPr/>
          <p:nvPr/>
        </p:nvGrpSpPr>
        <p:grpSpPr>
          <a:xfrm>
            <a:off x="1928794" y="2500306"/>
            <a:ext cx="1928826" cy="3143272"/>
            <a:chOff x="1928794" y="2500306"/>
            <a:chExt cx="1928826" cy="3143272"/>
          </a:xfrm>
        </p:grpSpPr>
        <p:grpSp>
          <p:nvGrpSpPr>
            <p:cNvPr id="5" name="Gruppieren 116"/>
            <p:cNvGrpSpPr/>
            <p:nvPr/>
          </p:nvGrpSpPr>
          <p:grpSpPr>
            <a:xfrm>
              <a:off x="1928794" y="2500306"/>
              <a:ext cx="1928826" cy="3143272"/>
              <a:chOff x="1928794" y="2500306"/>
              <a:chExt cx="1928826" cy="3143272"/>
            </a:xfrm>
          </p:grpSpPr>
          <p:grpSp>
            <p:nvGrpSpPr>
              <p:cNvPr id="7" name="Gruppieren 4"/>
              <p:cNvGrpSpPr/>
              <p:nvPr/>
            </p:nvGrpSpPr>
            <p:grpSpPr>
              <a:xfrm>
                <a:off x="1928794" y="2500306"/>
                <a:ext cx="1928826" cy="3143272"/>
                <a:chOff x="3786182" y="2500306"/>
                <a:chExt cx="1928826" cy="3143272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4714876" y="250030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grpSp>
              <p:nvGrpSpPr>
                <p:cNvPr id="15" name="Gruppieren 15"/>
                <p:cNvGrpSpPr/>
                <p:nvPr/>
              </p:nvGrpSpPr>
              <p:grpSpPr>
                <a:xfrm>
                  <a:off x="3786182" y="3000372"/>
                  <a:ext cx="1928826" cy="2643206"/>
                  <a:chOff x="3786182" y="3000372"/>
                  <a:chExt cx="1928826" cy="2643206"/>
                </a:xfrm>
              </p:grpSpPr>
              <p:sp>
                <p:nvSpPr>
                  <p:cNvPr id="8" name="Ellipse 4"/>
                  <p:cNvSpPr/>
                  <p:nvPr/>
                </p:nvSpPr>
                <p:spPr>
                  <a:xfrm>
                    <a:off x="5572132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>
                  <a:xfrm>
                    <a:off x="5072066" y="550070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0" name="Ellipse 9"/>
                  <p:cNvSpPr/>
                  <p:nvPr/>
                </p:nvSpPr>
                <p:spPr>
                  <a:xfrm>
                    <a:off x="3786182" y="314324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1" name="Ellipse 10"/>
                  <p:cNvSpPr/>
                  <p:nvPr/>
                </p:nvSpPr>
                <p:spPr>
                  <a:xfrm>
                    <a:off x="4000496" y="4143380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2" name="Ellipse 11"/>
                  <p:cNvSpPr/>
                  <p:nvPr/>
                </p:nvSpPr>
                <p:spPr>
                  <a:xfrm>
                    <a:off x="5357818" y="350043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3" name="Ellipse 12"/>
                  <p:cNvSpPr/>
                  <p:nvPr/>
                </p:nvSpPr>
                <p:spPr>
                  <a:xfrm>
                    <a:off x="4643438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5000628" y="4286256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</p:grpSp>
          </p:grpSp>
          <p:cxnSp>
            <p:nvCxnSpPr>
              <p:cNvPr id="63" name="Gerade Verbindung 62"/>
              <p:cNvCxnSpPr/>
              <p:nvPr/>
            </p:nvCxnSpPr>
            <p:spPr>
              <a:xfrm>
                <a:off x="2928926" y="2571744"/>
                <a:ext cx="854180" cy="52108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V="1">
                <a:off x="1997156" y="3092824"/>
                <a:ext cx="862585" cy="12942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2215121" y="4222936"/>
                <a:ext cx="1003208" cy="16080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/>
              <p:nvPr/>
            </p:nvCxnSpPr>
            <p:spPr>
              <a:xfrm rot="5400000">
                <a:off x="2981740" y="3808466"/>
                <a:ext cx="820829" cy="329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V="1">
                <a:off x="2659571" y="4951465"/>
                <a:ext cx="1205193" cy="6974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/>
              <p:nvPr/>
            </p:nvCxnSpPr>
            <p:spPr>
              <a:xfrm rot="5400000">
                <a:off x="3451413" y="3218330"/>
                <a:ext cx="466165" cy="21515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rot="5400000">
                <a:off x="2636047" y="2836907"/>
                <a:ext cx="515473" cy="3222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>
                <a:off x="2852175" y="3093662"/>
                <a:ext cx="733707" cy="4832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/>
              <p:nvPr/>
            </p:nvCxnSpPr>
            <p:spPr>
              <a:xfrm rot="16200000" flipH="1">
                <a:off x="1618829" y="3635887"/>
                <a:ext cx="994523" cy="196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rot="5400000">
                <a:off x="1968732" y="3339212"/>
                <a:ext cx="1137679" cy="64657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 rot="16200000" flipH="1">
                <a:off x="2112307" y="4389341"/>
                <a:ext cx="1325937" cy="10833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/>
              <p:cNvCxnSpPr/>
              <p:nvPr/>
            </p:nvCxnSpPr>
            <p:spPr>
              <a:xfrm rot="16200000" flipH="1">
                <a:off x="2750344" y="2768272"/>
                <a:ext cx="1002657" cy="6504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4"/>
            <p:cNvGrpSpPr/>
            <p:nvPr/>
          </p:nvGrpSpPr>
          <p:grpSpPr>
            <a:xfrm>
              <a:off x="1928794" y="2500306"/>
              <a:ext cx="1928826" cy="3143272"/>
              <a:chOff x="3786182" y="2500306"/>
              <a:chExt cx="1928826" cy="314327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4714876" y="250030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grpSp>
            <p:nvGrpSpPr>
              <p:cNvPr id="17" name="Gruppieren 15"/>
              <p:cNvGrpSpPr/>
              <p:nvPr/>
            </p:nvGrpSpPr>
            <p:grpSpPr>
              <a:xfrm>
                <a:off x="3786182" y="3000372"/>
                <a:ext cx="1928826" cy="2643206"/>
                <a:chOff x="3786182" y="3000372"/>
                <a:chExt cx="1928826" cy="2643206"/>
              </a:xfrm>
            </p:grpSpPr>
            <p:sp>
              <p:nvSpPr>
                <p:cNvPr id="68" name="Ellipse 4"/>
                <p:cNvSpPr/>
                <p:nvPr/>
              </p:nvSpPr>
              <p:spPr>
                <a:xfrm>
                  <a:off x="5572132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5072066" y="55007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3786182" y="314324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4000496" y="414338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5357818" y="350043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643438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5000628" y="428625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grpSp>
        <p:nvGrpSpPr>
          <p:cNvPr id="55" name="Gruppieren 54"/>
          <p:cNvGrpSpPr/>
          <p:nvPr/>
        </p:nvGrpSpPr>
        <p:grpSpPr>
          <a:xfrm>
            <a:off x="5800284" y="4300114"/>
            <a:ext cx="1979350" cy="995608"/>
            <a:chOff x="5800284" y="4300114"/>
            <a:chExt cx="1979350" cy="995608"/>
          </a:xfrm>
        </p:grpSpPr>
        <p:sp>
          <p:nvSpPr>
            <p:cNvPr id="45" name="Geschweifte Klammer links 44"/>
            <p:cNvSpPr/>
            <p:nvPr/>
          </p:nvSpPr>
          <p:spPr>
            <a:xfrm>
              <a:off x="5803464" y="4969776"/>
              <a:ext cx="129260" cy="30572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Geschweifte Klammer links 48"/>
            <p:cNvSpPr/>
            <p:nvPr/>
          </p:nvSpPr>
          <p:spPr>
            <a:xfrm>
              <a:off x="5801318" y="4639219"/>
              <a:ext cx="129260" cy="30572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Geschweifte Klammer links 49"/>
            <p:cNvSpPr/>
            <p:nvPr/>
          </p:nvSpPr>
          <p:spPr>
            <a:xfrm>
              <a:off x="5800284" y="4300114"/>
              <a:ext cx="129260" cy="30572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Geschweifte Klammer rechts 51"/>
            <p:cNvSpPr/>
            <p:nvPr/>
          </p:nvSpPr>
          <p:spPr>
            <a:xfrm>
              <a:off x="7689482" y="4322064"/>
              <a:ext cx="90152" cy="29681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Geschweifte Klammer rechts 52"/>
            <p:cNvSpPr/>
            <p:nvPr/>
          </p:nvSpPr>
          <p:spPr>
            <a:xfrm>
              <a:off x="6931886" y="4641277"/>
              <a:ext cx="90152" cy="29681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Geschweifte Klammer rechts 53"/>
            <p:cNvSpPr/>
            <p:nvPr/>
          </p:nvSpPr>
          <p:spPr>
            <a:xfrm>
              <a:off x="7073585" y="4998912"/>
              <a:ext cx="90152" cy="29681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6643702" y="3714752"/>
            <a:ext cx="1802029" cy="308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Typische Schreibweise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rot="16200000" flipH="1">
            <a:off x="7516440" y="4087423"/>
            <a:ext cx="255169" cy="142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2: Datenstruktur</a:t>
            </a:r>
            <a:endParaRPr lang="de-DE" dirty="0"/>
          </a:p>
        </p:txBody>
      </p:sp>
      <p:pic>
        <p:nvPicPr>
          <p:cNvPr id="4" name="Inhaltsplatzhalter 12" descr="karte-0-9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643890" cy="4525963"/>
          </a:xfrm>
          <a:prstGeom prst="rect">
            <a:avLst/>
          </a:prstGeom>
        </p:spPr>
      </p:pic>
      <p:sp>
        <p:nvSpPr>
          <p:cNvPr id="106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Daten in „geeigneter Form“ an den Computer übergeben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Was sind die relevanten Daten in dem Problem?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Städte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Verbindungen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Entfernungen</a:t>
            </a:r>
          </a:p>
        </p:txBody>
      </p:sp>
      <p:grpSp>
        <p:nvGrpSpPr>
          <p:cNvPr id="3" name="Gruppieren 117"/>
          <p:cNvGrpSpPr/>
          <p:nvPr/>
        </p:nvGrpSpPr>
        <p:grpSpPr>
          <a:xfrm>
            <a:off x="1928794" y="2500306"/>
            <a:ext cx="1928826" cy="3143272"/>
            <a:chOff x="1928794" y="2500306"/>
            <a:chExt cx="1928826" cy="3143272"/>
          </a:xfrm>
        </p:grpSpPr>
        <p:grpSp>
          <p:nvGrpSpPr>
            <p:cNvPr id="5" name="Gruppieren 116"/>
            <p:cNvGrpSpPr/>
            <p:nvPr/>
          </p:nvGrpSpPr>
          <p:grpSpPr>
            <a:xfrm>
              <a:off x="1928794" y="2500306"/>
              <a:ext cx="1928826" cy="3143272"/>
              <a:chOff x="1928794" y="2500306"/>
              <a:chExt cx="1928826" cy="3143272"/>
            </a:xfrm>
          </p:grpSpPr>
          <p:grpSp>
            <p:nvGrpSpPr>
              <p:cNvPr id="7" name="Gruppieren 4"/>
              <p:cNvGrpSpPr/>
              <p:nvPr/>
            </p:nvGrpSpPr>
            <p:grpSpPr>
              <a:xfrm>
                <a:off x="1928794" y="2500306"/>
                <a:ext cx="1928826" cy="3143272"/>
                <a:chOff x="3786182" y="2500306"/>
                <a:chExt cx="1928826" cy="3143272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4714876" y="250030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grpSp>
              <p:nvGrpSpPr>
                <p:cNvPr id="15" name="Gruppieren 15"/>
                <p:cNvGrpSpPr/>
                <p:nvPr/>
              </p:nvGrpSpPr>
              <p:grpSpPr>
                <a:xfrm>
                  <a:off x="3786182" y="3000372"/>
                  <a:ext cx="1928826" cy="2643206"/>
                  <a:chOff x="3786182" y="3000372"/>
                  <a:chExt cx="1928826" cy="2643206"/>
                </a:xfrm>
              </p:grpSpPr>
              <p:sp>
                <p:nvSpPr>
                  <p:cNvPr id="8" name="Ellipse 4"/>
                  <p:cNvSpPr/>
                  <p:nvPr/>
                </p:nvSpPr>
                <p:spPr>
                  <a:xfrm>
                    <a:off x="5572132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>
                  <a:xfrm>
                    <a:off x="5072066" y="550070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0" name="Ellipse 9"/>
                  <p:cNvSpPr/>
                  <p:nvPr/>
                </p:nvSpPr>
                <p:spPr>
                  <a:xfrm>
                    <a:off x="3786182" y="314324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1" name="Ellipse 10"/>
                  <p:cNvSpPr/>
                  <p:nvPr/>
                </p:nvSpPr>
                <p:spPr>
                  <a:xfrm>
                    <a:off x="4000496" y="4143380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2" name="Ellipse 11"/>
                  <p:cNvSpPr/>
                  <p:nvPr/>
                </p:nvSpPr>
                <p:spPr>
                  <a:xfrm>
                    <a:off x="5357818" y="350043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3" name="Ellipse 12"/>
                  <p:cNvSpPr/>
                  <p:nvPr/>
                </p:nvSpPr>
                <p:spPr>
                  <a:xfrm>
                    <a:off x="4643438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5000628" y="4286256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</p:grpSp>
          </p:grpSp>
          <p:cxnSp>
            <p:nvCxnSpPr>
              <p:cNvPr id="63" name="Gerade Verbindung 62"/>
              <p:cNvCxnSpPr/>
              <p:nvPr/>
            </p:nvCxnSpPr>
            <p:spPr>
              <a:xfrm>
                <a:off x="2928926" y="2571744"/>
                <a:ext cx="854180" cy="52108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V="1">
                <a:off x="1997156" y="3092824"/>
                <a:ext cx="862585" cy="12942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2215121" y="4222936"/>
                <a:ext cx="1003208" cy="16080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/>
              <p:nvPr/>
            </p:nvCxnSpPr>
            <p:spPr>
              <a:xfrm rot="5400000">
                <a:off x="2981740" y="3808466"/>
                <a:ext cx="820829" cy="329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V="1">
                <a:off x="2659571" y="4951465"/>
                <a:ext cx="1205193" cy="6974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/>
              <p:nvPr/>
            </p:nvCxnSpPr>
            <p:spPr>
              <a:xfrm rot="5400000">
                <a:off x="3451413" y="3218330"/>
                <a:ext cx="466165" cy="21515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rot="5400000">
                <a:off x="2636047" y="2836907"/>
                <a:ext cx="515473" cy="3222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>
                <a:off x="2852175" y="3093662"/>
                <a:ext cx="733707" cy="4832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/>
              <p:nvPr/>
            </p:nvCxnSpPr>
            <p:spPr>
              <a:xfrm rot="16200000" flipH="1">
                <a:off x="1618829" y="3635887"/>
                <a:ext cx="994523" cy="196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rot="5400000">
                <a:off x="1968732" y="3339212"/>
                <a:ext cx="1137679" cy="64657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 rot="16200000" flipH="1">
                <a:off x="2112307" y="4389341"/>
                <a:ext cx="1325937" cy="10833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/>
              <p:cNvCxnSpPr/>
              <p:nvPr/>
            </p:nvCxnSpPr>
            <p:spPr>
              <a:xfrm rot="16200000" flipH="1">
                <a:off x="2750344" y="2768272"/>
                <a:ext cx="1002657" cy="6504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4"/>
            <p:cNvGrpSpPr/>
            <p:nvPr/>
          </p:nvGrpSpPr>
          <p:grpSpPr>
            <a:xfrm>
              <a:off x="1928794" y="2500306"/>
              <a:ext cx="1928826" cy="3143272"/>
              <a:chOff x="3786182" y="2500306"/>
              <a:chExt cx="1928826" cy="314327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4714876" y="250030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grpSp>
            <p:nvGrpSpPr>
              <p:cNvPr id="17" name="Gruppieren 15"/>
              <p:cNvGrpSpPr/>
              <p:nvPr/>
            </p:nvGrpSpPr>
            <p:grpSpPr>
              <a:xfrm>
                <a:off x="3786182" y="3000372"/>
                <a:ext cx="1928826" cy="2643206"/>
                <a:chOff x="3786182" y="3000372"/>
                <a:chExt cx="1928826" cy="2643206"/>
              </a:xfrm>
            </p:grpSpPr>
            <p:sp>
              <p:nvSpPr>
                <p:cNvPr id="68" name="Ellipse 4"/>
                <p:cNvSpPr/>
                <p:nvPr/>
              </p:nvSpPr>
              <p:spPr>
                <a:xfrm>
                  <a:off x="5572132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5072066" y="55007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3786182" y="314324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4000496" y="414338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5357818" y="350043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643438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5000628" y="428625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2: Datenstruktur</a:t>
            </a:r>
            <a:endParaRPr lang="de-DE" dirty="0"/>
          </a:p>
        </p:txBody>
      </p:sp>
      <p:pic>
        <p:nvPicPr>
          <p:cNvPr id="4" name="Inhaltsplatzhalter 12" descr="karte-0-9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643890" cy="4525963"/>
          </a:xfrm>
          <a:prstGeom prst="rect">
            <a:avLst/>
          </a:prstGeom>
        </p:spPr>
      </p:pic>
      <p:sp>
        <p:nvSpPr>
          <p:cNvPr id="106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Eine anwendbare Datenstruktur sind z.B. Listen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Speichere alle „benachbarten Orte“ in einer Liste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err="1" smtClean="0"/>
              <a:t>BS_Nb</a:t>
            </a:r>
            <a:r>
              <a:rPr lang="de-DE" sz="3200" dirty="0" smtClean="0"/>
              <a:t>: </a:t>
            </a:r>
          </a:p>
          <a:p>
            <a:pPr marL="800100" lvl="1" indent="-342900">
              <a:spcBef>
                <a:spcPct val="20000"/>
              </a:spcBef>
            </a:pPr>
            <a:r>
              <a:rPr lang="de-DE" sz="3200" dirty="0" smtClean="0"/>
              <a:t>     (Hamburg, Leipzig, Münster, Frankfurt,…)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Die Entfernungen in einer anderen: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err="1" smtClean="0"/>
              <a:t>BS_Ent</a:t>
            </a:r>
            <a:r>
              <a:rPr lang="de-DE" sz="3200" dirty="0" smtClean="0"/>
              <a:t>:</a:t>
            </a:r>
          </a:p>
          <a:p>
            <a:pPr marL="800100" lvl="1" indent="-342900">
              <a:spcBef>
                <a:spcPct val="20000"/>
              </a:spcBef>
            </a:pPr>
            <a:r>
              <a:rPr lang="de-DE" sz="3200" dirty="0" smtClean="0"/>
              <a:t>     (220, 200, 250,…)</a:t>
            </a:r>
          </a:p>
          <a:p>
            <a:pPr marL="800100" lvl="1" indent="-342900">
              <a:spcBef>
                <a:spcPct val="20000"/>
              </a:spcBef>
            </a:pPr>
            <a:endParaRPr lang="de-DE" sz="3200" dirty="0" smtClean="0"/>
          </a:p>
        </p:txBody>
      </p:sp>
      <p:grpSp>
        <p:nvGrpSpPr>
          <p:cNvPr id="3" name="Gruppieren 117"/>
          <p:cNvGrpSpPr/>
          <p:nvPr/>
        </p:nvGrpSpPr>
        <p:grpSpPr>
          <a:xfrm>
            <a:off x="1928794" y="2500306"/>
            <a:ext cx="1928826" cy="3143272"/>
            <a:chOff x="1928794" y="2500306"/>
            <a:chExt cx="1928826" cy="3143272"/>
          </a:xfrm>
        </p:grpSpPr>
        <p:grpSp>
          <p:nvGrpSpPr>
            <p:cNvPr id="5" name="Gruppieren 116"/>
            <p:cNvGrpSpPr/>
            <p:nvPr/>
          </p:nvGrpSpPr>
          <p:grpSpPr>
            <a:xfrm>
              <a:off x="1928794" y="2500306"/>
              <a:ext cx="1928826" cy="3143272"/>
              <a:chOff x="1928794" y="2500306"/>
              <a:chExt cx="1928826" cy="3143272"/>
            </a:xfrm>
          </p:grpSpPr>
          <p:grpSp>
            <p:nvGrpSpPr>
              <p:cNvPr id="7" name="Gruppieren 4"/>
              <p:cNvGrpSpPr/>
              <p:nvPr/>
            </p:nvGrpSpPr>
            <p:grpSpPr>
              <a:xfrm>
                <a:off x="1928794" y="2500306"/>
                <a:ext cx="1928826" cy="3143272"/>
                <a:chOff x="3786182" y="2500306"/>
                <a:chExt cx="1928826" cy="3143272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4714876" y="250030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grpSp>
              <p:nvGrpSpPr>
                <p:cNvPr id="15" name="Gruppieren 15"/>
                <p:cNvGrpSpPr/>
                <p:nvPr/>
              </p:nvGrpSpPr>
              <p:grpSpPr>
                <a:xfrm>
                  <a:off x="3786182" y="3000372"/>
                  <a:ext cx="1928826" cy="2643206"/>
                  <a:chOff x="3786182" y="3000372"/>
                  <a:chExt cx="1928826" cy="2643206"/>
                </a:xfrm>
              </p:grpSpPr>
              <p:sp>
                <p:nvSpPr>
                  <p:cNvPr id="8" name="Ellipse 4"/>
                  <p:cNvSpPr/>
                  <p:nvPr/>
                </p:nvSpPr>
                <p:spPr>
                  <a:xfrm>
                    <a:off x="5572132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9" name="Ellipse 8"/>
                  <p:cNvSpPr/>
                  <p:nvPr/>
                </p:nvSpPr>
                <p:spPr>
                  <a:xfrm>
                    <a:off x="5072066" y="550070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0" name="Ellipse 9"/>
                  <p:cNvSpPr/>
                  <p:nvPr/>
                </p:nvSpPr>
                <p:spPr>
                  <a:xfrm>
                    <a:off x="3786182" y="314324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1" name="Ellipse 10"/>
                  <p:cNvSpPr/>
                  <p:nvPr/>
                </p:nvSpPr>
                <p:spPr>
                  <a:xfrm>
                    <a:off x="4000496" y="4143380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2" name="Ellipse 11"/>
                  <p:cNvSpPr/>
                  <p:nvPr/>
                </p:nvSpPr>
                <p:spPr>
                  <a:xfrm>
                    <a:off x="5357818" y="3500438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3" name="Ellipse 12"/>
                  <p:cNvSpPr/>
                  <p:nvPr/>
                </p:nvSpPr>
                <p:spPr>
                  <a:xfrm>
                    <a:off x="4643438" y="3000372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  <p:sp>
                <p:nvSpPr>
                  <p:cNvPr id="14" name="Ellipse 13"/>
                  <p:cNvSpPr/>
                  <p:nvPr/>
                </p:nvSpPr>
                <p:spPr>
                  <a:xfrm>
                    <a:off x="5000628" y="4286256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2400"/>
                  </a:p>
                </p:txBody>
              </p:sp>
            </p:grpSp>
          </p:grpSp>
          <p:cxnSp>
            <p:nvCxnSpPr>
              <p:cNvPr id="63" name="Gerade Verbindung 62"/>
              <p:cNvCxnSpPr/>
              <p:nvPr/>
            </p:nvCxnSpPr>
            <p:spPr>
              <a:xfrm>
                <a:off x="2928926" y="2571744"/>
                <a:ext cx="854180" cy="52108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V="1">
                <a:off x="1997156" y="3092824"/>
                <a:ext cx="862585" cy="12942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2215121" y="4222936"/>
                <a:ext cx="1003208" cy="16080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/>
              <p:nvPr/>
            </p:nvCxnSpPr>
            <p:spPr>
              <a:xfrm rot="5400000">
                <a:off x="2981740" y="3808466"/>
                <a:ext cx="820829" cy="32972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16200000" flipV="1">
                <a:off x="2659571" y="4951465"/>
                <a:ext cx="1205193" cy="6974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/>
              <p:nvPr/>
            </p:nvCxnSpPr>
            <p:spPr>
              <a:xfrm rot="5400000">
                <a:off x="3451413" y="3218330"/>
                <a:ext cx="466165" cy="21515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rot="5400000">
                <a:off x="2636047" y="2836907"/>
                <a:ext cx="515473" cy="3222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>
                <a:off x="2852175" y="3093662"/>
                <a:ext cx="733707" cy="4832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/>
              <p:nvPr/>
            </p:nvCxnSpPr>
            <p:spPr>
              <a:xfrm rot="16200000" flipH="1">
                <a:off x="1618829" y="3635887"/>
                <a:ext cx="994523" cy="19638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rot="5400000">
                <a:off x="1968732" y="3339212"/>
                <a:ext cx="1137679" cy="64657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 rot="16200000" flipH="1">
                <a:off x="2112307" y="4389341"/>
                <a:ext cx="1325937" cy="10833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114"/>
              <p:cNvCxnSpPr/>
              <p:nvPr/>
            </p:nvCxnSpPr>
            <p:spPr>
              <a:xfrm rot="16200000" flipH="1">
                <a:off x="2750344" y="2768272"/>
                <a:ext cx="1002657" cy="6504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4"/>
            <p:cNvGrpSpPr/>
            <p:nvPr/>
          </p:nvGrpSpPr>
          <p:grpSpPr>
            <a:xfrm>
              <a:off x="1928794" y="2500306"/>
              <a:ext cx="1928826" cy="3143272"/>
              <a:chOff x="3786182" y="2500306"/>
              <a:chExt cx="1928826" cy="314327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4714876" y="250030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grpSp>
            <p:nvGrpSpPr>
              <p:cNvPr id="17" name="Gruppieren 15"/>
              <p:cNvGrpSpPr/>
              <p:nvPr/>
            </p:nvGrpSpPr>
            <p:grpSpPr>
              <a:xfrm>
                <a:off x="3786182" y="3000372"/>
                <a:ext cx="1928826" cy="2643206"/>
                <a:chOff x="3786182" y="3000372"/>
                <a:chExt cx="1928826" cy="2643206"/>
              </a:xfrm>
            </p:grpSpPr>
            <p:sp>
              <p:nvSpPr>
                <p:cNvPr id="68" name="Ellipse 4"/>
                <p:cNvSpPr/>
                <p:nvPr/>
              </p:nvSpPr>
              <p:spPr>
                <a:xfrm>
                  <a:off x="5572132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5072066" y="55007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3786182" y="314324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4000496" y="414338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5357818" y="3500438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643438" y="300037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5000628" y="428625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</p:grpSp>
      <p:sp>
        <p:nvSpPr>
          <p:cNvPr id="39" name="Textfeld 38"/>
          <p:cNvSpPr txBox="1"/>
          <p:nvPr/>
        </p:nvSpPr>
        <p:spPr>
          <a:xfrm rot="20306141">
            <a:off x="2739351" y="3564223"/>
            <a:ext cx="43650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Bald in dieser Vorlesung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Diese Folien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Braucht man nicht abzuschreiben</a:t>
            </a:r>
          </a:p>
          <a:p>
            <a:r>
              <a:rPr lang="de-DE" dirty="0" smtClean="0"/>
              <a:t>Stehen im Netz unter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sz="2800" dirty="0" smtClean="0">
                <a:hlinkClick r:id="rId2"/>
              </a:rPr>
              <a:t>www.ibr.cs.tu-bs.de/courses/ws1112/aud/index.html</a:t>
            </a:r>
            <a:endParaRPr lang="de-DE" sz="2800" dirty="0" smtClean="0"/>
          </a:p>
          <a:p>
            <a:pPr>
              <a:buNone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3: Algorithmen</a:t>
            </a:r>
            <a:endParaRPr lang="de-DE" dirty="0"/>
          </a:p>
        </p:txBody>
      </p:sp>
      <p:pic>
        <p:nvPicPr>
          <p:cNvPr id="13" name="Inhaltsplatzhalter 12" descr="karte-0-9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3643890" cy="4525963"/>
          </a:xfrm>
        </p:spPr>
      </p:pic>
      <p:cxnSp>
        <p:nvCxnSpPr>
          <p:cNvPr id="16" name="Gerade Verbindung 15"/>
          <p:cNvCxnSpPr/>
          <p:nvPr/>
        </p:nvCxnSpPr>
        <p:spPr>
          <a:xfrm rot="5400000" flipH="1" flipV="1">
            <a:off x="2634930" y="2788032"/>
            <a:ext cx="518862" cy="81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2935794" y="2585406"/>
            <a:ext cx="854394" cy="496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5400000" flipH="1" flipV="1">
            <a:off x="3423624" y="3227508"/>
            <a:ext cx="513193" cy="209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2848356" y="3081528"/>
            <a:ext cx="736092" cy="502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5400000" flipH="1" flipV="1">
            <a:off x="3008139" y="3796713"/>
            <a:ext cx="775525" cy="363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16200000" flipV="1">
            <a:off x="2631333" y="4926476"/>
            <a:ext cx="1246063" cy="65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16200000" flipV="1">
            <a:off x="2051119" y="4358825"/>
            <a:ext cx="1373692" cy="107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16200000" flipV="1">
            <a:off x="1603630" y="3622166"/>
            <a:ext cx="997836" cy="190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2013220" y="3090672"/>
            <a:ext cx="835136" cy="1643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10800000">
            <a:off x="2208276" y="4215384"/>
            <a:ext cx="1006220" cy="153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16"/>
          <p:cNvGrpSpPr/>
          <p:nvPr/>
        </p:nvGrpSpPr>
        <p:grpSpPr>
          <a:xfrm>
            <a:off x="1928794" y="2500306"/>
            <a:ext cx="1928826" cy="3143272"/>
            <a:chOff x="3786182" y="2500306"/>
            <a:chExt cx="1928826" cy="3143272"/>
          </a:xfrm>
        </p:grpSpPr>
        <p:sp>
          <p:nvSpPr>
            <p:cNvPr id="8" name="Ellipse 7"/>
            <p:cNvSpPr/>
            <p:nvPr/>
          </p:nvSpPr>
          <p:spPr>
            <a:xfrm>
              <a:off x="4714876" y="2500306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4" name="Gruppieren 15"/>
            <p:cNvGrpSpPr/>
            <p:nvPr/>
          </p:nvGrpSpPr>
          <p:grpSpPr>
            <a:xfrm>
              <a:off x="3786182" y="3000372"/>
              <a:ext cx="1928826" cy="2643206"/>
              <a:chOff x="3786182" y="3000372"/>
              <a:chExt cx="1928826" cy="2643206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572132" y="300037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5072066" y="550070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3786182" y="314324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4000496" y="414338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5357818" y="350043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643438" y="300037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000628" y="428625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</p:grpSp>
      </p:grpSp>
      <p:sp>
        <p:nvSpPr>
          <p:cNvPr id="14" name="Inhaltsplatzhalter 2"/>
          <p:cNvSpPr txBox="1">
            <a:spLocks/>
          </p:cNvSpPr>
          <p:nvPr/>
        </p:nvSpPr>
        <p:spPr>
          <a:xfrm>
            <a:off x="5000628" y="1600200"/>
            <a:ext cx="36861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Es ist „schwierig“ die beste Lösung zu finden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Aber man kann schnell „ziemlich gute“ finden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Algorithmus: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Wähle bel. Startort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3200" dirty="0" smtClean="0"/>
              <a:t>Gehe zum nächstgelegenen Ort außer, dieser ist bereits besucht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	</a:t>
            </a:r>
          </a:p>
        </p:txBody>
      </p:sp>
      <p:sp>
        <p:nvSpPr>
          <p:cNvPr id="26" name="Textfeld 25"/>
          <p:cNvSpPr txBox="1"/>
          <p:nvPr/>
        </p:nvSpPr>
        <p:spPr>
          <a:xfrm rot="20306141">
            <a:off x="2739351" y="3564223"/>
            <a:ext cx="43650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Bald in dieser Vorlesung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Turnierplanung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Szenario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 Spieler einer Mannschaft sollen nach Spielstärke aufgestellt werden</a:t>
            </a:r>
          </a:p>
          <a:p>
            <a:r>
              <a:rPr lang="de-DE" dirty="0" smtClean="0"/>
              <a:t>Dazu: Turnier „jeder gegen jeden“</a:t>
            </a:r>
          </a:p>
          <a:p>
            <a:r>
              <a:rPr lang="de-DE" dirty="0" smtClean="0"/>
              <a:t>Pro Abend spielt jeder Spieler ein Spiel</a:t>
            </a:r>
          </a:p>
          <a:p>
            <a:r>
              <a:rPr lang="de-DE" dirty="0" smtClean="0"/>
              <a:t>Frage: wie viele Abende werden benötigt?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Sei n=6 (wir haben 6 Spieler)</a:t>
            </a:r>
          </a:p>
          <a:p>
            <a:r>
              <a:rPr lang="de-DE" dirty="0" smtClean="0"/>
              <a:t>Jeder Spieler muss genau einmal gegen jeder der 5 anderen Spieler antreten</a:t>
            </a:r>
          </a:p>
          <a:p>
            <a:r>
              <a:rPr lang="de-DE" dirty="0" smtClean="0"/>
              <a:t>Damit: 6*5/2 = 15 Spiele zu absolvieren  (denn: Spiel i gegen j würde für beide Spieler gezählt werden </a:t>
            </a:r>
            <a:r>
              <a:rPr lang="de-DE" dirty="0" smtClean="0">
                <a:sym typeface="Wingdings" pitchFamily="2" charset="2"/>
              </a:rPr>
              <a:t> *1/2)</a:t>
            </a:r>
          </a:p>
          <a:p>
            <a:r>
              <a:rPr lang="de-DE" dirty="0" smtClean="0">
                <a:sym typeface="Wingdings" pitchFamily="2" charset="2"/>
              </a:rPr>
              <a:t>Da jeder Spieler ein Spiel am Abend: 3 Spiele pro Abend</a:t>
            </a:r>
          </a:p>
          <a:p>
            <a:r>
              <a:rPr lang="de-DE" dirty="0" smtClean="0">
                <a:sym typeface="Wingdings" pitchFamily="2" charset="2"/>
              </a:rPr>
              <a:t> 15/3=5 Abende werden benötigt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Erster Ansatz: einfach Spielen 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 Abend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2. Abend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Abend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3-6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23528" y="285293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Aber: </a:t>
            </a:r>
          </a:p>
          <a:p>
            <a:r>
              <a:rPr lang="de-DE" sz="3200" dirty="0" smtClean="0"/>
              <a:t>restlichen 6 Spielpaarungen nicht an 2 Abenden!!</a:t>
            </a:r>
          </a:p>
          <a:p>
            <a:r>
              <a:rPr lang="de-DE" sz="3200" dirty="0" smtClean="0"/>
              <a:t>(1-5 kann weder mit 1-6 noch 5-6 parallel ausgetragen werden)</a:t>
            </a:r>
          </a:p>
          <a:p>
            <a:endParaRPr lang="de-DE" sz="32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95537" y="5374640"/>
          <a:ext cx="820891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 Abend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5. Abend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6. Abend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 rot="20372572">
            <a:off x="2274868" y="5783047"/>
            <a:ext cx="41044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Hier muss auch je ein Spieler aussetzen!!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raph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07504"/>
            <a:ext cx="485205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modellieren das Problem mit Hilfe eines Graphen:</a:t>
            </a:r>
          </a:p>
          <a:p>
            <a:pPr lvl="1"/>
            <a:r>
              <a:rPr lang="de-DE" dirty="0" smtClean="0"/>
              <a:t>Knoten: jeder Spieler</a:t>
            </a:r>
          </a:p>
          <a:p>
            <a:pPr lvl="1"/>
            <a:r>
              <a:rPr lang="de-DE" dirty="0" smtClean="0"/>
              <a:t>Kanten: Spiele</a:t>
            </a:r>
          </a:p>
          <a:p>
            <a:r>
              <a:rPr lang="de-DE" dirty="0" smtClean="0"/>
              <a:t>Für n=6: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508518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50000"/>
                  </a:schemeClr>
                </a:solidFill>
              </a:rPr>
              <a:t>Graphen in denen jeder Knoten mit jedem verbunden ist heißen </a:t>
            </a:r>
            <a:r>
              <a:rPr lang="de-DE" sz="2400" i="1" dirty="0" smtClean="0">
                <a:solidFill>
                  <a:schemeClr val="accent3">
                    <a:lumMod val="50000"/>
                  </a:schemeClr>
                </a:solidFill>
              </a:rPr>
              <a:t>vollständig</a:t>
            </a:r>
            <a:endParaRPr lang="de-DE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raph_6_faerbu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8581" y="1700808"/>
            <a:ext cx="4852051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Ansatz: Färben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färben die Kanten mit den Farben 1,…, n-1</a:t>
            </a:r>
          </a:p>
          <a:p>
            <a:r>
              <a:rPr lang="de-DE" dirty="0" smtClean="0"/>
              <a:t>Jede Farbe entspricht einer Runde</a:t>
            </a:r>
          </a:p>
          <a:p>
            <a:r>
              <a:rPr lang="de-DE" dirty="0" smtClean="0"/>
              <a:t>Färbung zulässig – wenn sie zulässigem Spielplan entspricht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Alle Kanten, die in gleich Knoten führen, müssen unterschiedlich gefärbt sein!!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Färben?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Bilde aus den Knoten 1,…, n-1 ein regelmäßiges (n-1)-Eck und platziere den Knoten n links oben neben dem (n-1)-Eck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Verbinden den Knoten mit der „Spitze“ des </a:t>
            </a:r>
          </a:p>
          <a:p>
            <a:pPr marL="514350" indent="-514350">
              <a:buNone/>
            </a:pPr>
            <a:r>
              <a:rPr lang="de-DE" dirty="0" smtClean="0"/>
              <a:t>      (n-1)-Ecks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dirty="0" smtClean="0"/>
              <a:t>Verbinde die übrigen Knoten jeweils mit dem gegenüberliegenden Knoten auf der gleichen Höhe im (n-1)-Eck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dirty="0" smtClean="0"/>
              <a:t>Die eingefügten n/2 Kanten werden mit der ersten Farbe gefärbt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Färben?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Bilde aus den Knoten 1,…, n-1 ein regelmäßiges (n-1)-Eck und platziere den Knoten n links oben neben dem (n-1)-Eck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Verbinden den Knoten mit der „Spitze“ des </a:t>
            </a:r>
          </a:p>
          <a:p>
            <a:pPr marL="514350" indent="-514350">
              <a:buNone/>
            </a:pPr>
            <a:r>
              <a:rPr lang="de-DE" dirty="0" smtClean="0"/>
              <a:t>       (n-1)-Ecks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dirty="0" smtClean="0"/>
              <a:t>Verbinde die übrigen Knoten jeweils mit dem gegenüberliegenden Knoten auf der gleichen Höhe im (n-1)-Eck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dirty="0" smtClean="0"/>
              <a:t>Die eingefügten n/2 Kanten werden mit der ersten Farbe gefärbt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324544" y="-171400"/>
            <a:ext cx="9972600" cy="717341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31"/>
          <p:cNvCxnSpPr>
            <a:stCxn id="6" idx="1"/>
            <a:endCxn id="30" idx="3"/>
          </p:cNvCxnSpPr>
          <p:nvPr/>
        </p:nvCxnSpPr>
        <p:spPr>
          <a:xfrm rot="10800000">
            <a:off x="5436096" y="733346"/>
            <a:ext cx="864096" cy="864096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4860032" y="1412776"/>
            <a:ext cx="3168352" cy="2880320"/>
            <a:chOff x="4860032" y="1412776"/>
            <a:chExt cx="3168352" cy="2880320"/>
          </a:xfrm>
        </p:grpSpPr>
        <p:sp>
          <p:nvSpPr>
            <p:cNvPr id="25" name="Regelmäßiges Fünfeck 24"/>
            <p:cNvSpPr/>
            <p:nvPr/>
          </p:nvSpPr>
          <p:spPr>
            <a:xfrm>
              <a:off x="5148064" y="1628800"/>
              <a:ext cx="2664296" cy="244827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6228184" y="1412776"/>
              <a:ext cx="432048" cy="432048"/>
              <a:chOff x="6228184" y="1412776"/>
              <a:chExt cx="432048" cy="432048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1</a:t>
                </a:r>
                <a:endParaRPr lang="de-DE" b="1" dirty="0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7596336" y="2420888"/>
              <a:ext cx="432048" cy="432048"/>
              <a:chOff x="6228184" y="1412776"/>
              <a:chExt cx="432048" cy="43204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2</a:t>
                </a:r>
                <a:endParaRPr lang="de-DE" b="1" dirty="0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7020272" y="3861048"/>
              <a:ext cx="432048" cy="432048"/>
              <a:chOff x="6228184" y="1412776"/>
              <a:chExt cx="432048" cy="432048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3</a:t>
                </a:r>
                <a:endParaRPr lang="de-DE" b="1" dirty="0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436096" y="3861048"/>
              <a:ext cx="432048" cy="432048"/>
              <a:chOff x="6228184" y="1412776"/>
              <a:chExt cx="432048" cy="432048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4</a:t>
                </a:r>
                <a:endParaRPr lang="de-DE" b="1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4860032" y="2420888"/>
              <a:ext cx="432048" cy="432048"/>
              <a:chOff x="6228184" y="1412776"/>
              <a:chExt cx="432048" cy="432048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5</a:t>
                </a:r>
                <a:endParaRPr lang="de-DE" b="1" dirty="0"/>
              </a:p>
            </p:txBody>
          </p:sp>
        </p:grpSp>
      </p:grpSp>
      <p:sp>
        <p:nvSpPr>
          <p:cNvPr id="29" name="Ellipse 28"/>
          <p:cNvSpPr/>
          <p:nvPr/>
        </p:nvSpPr>
        <p:spPr>
          <a:xfrm>
            <a:off x="5220072" y="54868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5292080" y="54868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6</a:t>
            </a:r>
            <a:endParaRPr lang="de-DE" b="1" dirty="0"/>
          </a:p>
        </p:txBody>
      </p:sp>
      <p:cxnSp>
        <p:nvCxnSpPr>
          <p:cNvPr id="35" name="Gerade Verbindung 34"/>
          <p:cNvCxnSpPr>
            <a:stCxn id="12" idx="6"/>
            <a:endCxn id="9" idx="2"/>
          </p:cNvCxnSpPr>
          <p:nvPr/>
        </p:nvCxnSpPr>
        <p:spPr>
          <a:xfrm>
            <a:off x="5292080" y="2636912"/>
            <a:ext cx="2304256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15" idx="6"/>
            <a:endCxn id="18" idx="2"/>
          </p:cNvCxnSpPr>
          <p:nvPr/>
        </p:nvCxnSpPr>
        <p:spPr>
          <a:xfrm>
            <a:off x="5868144" y="4077072"/>
            <a:ext cx="1152128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Färben?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Verschiebe die Knoten 1, …, n-1 des (n-1) Ecks gegen den Uhrzeigersinn zyklisch um eine Position weiter. Der Knoten n behält seinen Platz neben dem (n-1) Eck, und die in Schritten 2 und 3 eingefügten Kanten behalten ihre Positionen im (n-1) Eck.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Die neu resultierenden n/2 Kanten werden mit der zweiten Farbe gefärbt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Die Schritte 5 und 6 werden für die Farben 3, …, n-1 wiederholt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Übungen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Anmeldung online auf 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sz="2800" dirty="0" smtClean="0">
                <a:hlinkClick r:id="rId2"/>
              </a:rPr>
              <a:t>www.ibr.cs.tu-bs.de/courses/ws1112/aud/index.html</a:t>
            </a:r>
            <a:endParaRPr lang="de-DE" sz="2800" dirty="0" smtClean="0"/>
          </a:p>
          <a:p>
            <a:r>
              <a:rPr lang="de-DE" sz="2800" dirty="0" smtClean="0"/>
              <a:t>Ca. 20 Teilnehmer pro Übung</a:t>
            </a:r>
          </a:p>
          <a:p>
            <a:r>
              <a:rPr lang="de-DE" sz="2800" dirty="0" smtClean="0"/>
              <a:t>Das Online Anmeldeverfahren gibt Auskunft über den Erfolg der Anmeldung</a:t>
            </a:r>
          </a:p>
          <a:p>
            <a:pPr lvl="1"/>
            <a:r>
              <a:rPr lang="de-DE" sz="2400" dirty="0" smtClean="0"/>
              <a:t>Sie haben sich erfolgreich angemeldet</a:t>
            </a:r>
          </a:p>
          <a:p>
            <a:pPr lvl="1"/>
            <a:r>
              <a:rPr lang="de-DE" sz="2400" dirty="0" smtClean="0">
                <a:solidFill>
                  <a:srgbClr val="FF0000"/>
                </a:solidFill>
              </a:rPr>
              <a:t>Jeder der diese Meldung bekommen hat, ist in der entsprechenden Gruppe</a:t>
            </a:r>
          </a:p>
          <a:p>
            <a:r>
              <a:rPr lang="de-DE" sz="2800" dirty="0" smtClean="0"/>
              <a:t>Probleme?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Färben? (Fortsetzung)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Verschiebe die Knoten 1, …, n-1 des (n-1) Ecks gegen den Uhrzeigersinn zyklisch um eine Position weiter. Der Knoten n behält seinen Platz neben dem (n-1) Eck, und die in Schritten 2 und 3 eingefügten Kanten behalten ihre Positionen im (n-1) Eck.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Die neu resultierenden n/2 Kanten werden mit der zweiten Farbe gefärbt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de-DE" dirty="0" smtClean="0"/>
              <a:t>Die Schritte 5 und 6 werden für die Farben 3, …, n-1 wiederholt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-324544" y="-171400"/>
            <a:ext cx="9972600" cy="717341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>
            <a:endCxn id="24" idx="3"/>
          </p:cNvCxnSpPr>
          <p:nvPr/>
        </p:nvCxnSpPr>
        <p:spPr>
          <a:xfrm rot="10800000">
            <a:off x="1403648" y="1453426"/>
            <a:ext cx="864096" cy="864096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827584" y="2132856"/>
            <a:ext cx="3168352" cy="2880320"/>
            <a:chOff x="4860032" y="1412776"/>
            <a:chExt cx="3168352" cy="2880320"/>
          </a:xfrm>
        </p:grpSpPr>
        <p:sp>
          <p:nvSpPr>
            <p:cNvPr id="7" name="Regelmäßiges Fünfeck 6"/>
            <p:cNvSpPr/>
            <p:nvPr/>
          </p:nvSpPr>
          <p:spPr>
            <a:xfrm>
              <a:off x="5148064" y="1628800"/>
              <a:ext cx="2664296" cy="244827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6"/>
            <p:cNvGrpSpPr/>
            <p:nvPr/>
          </p:nvGrpSpPr>
          <p:grpSpPr>
            <a:xfrm>
              <a:off x="6228184" y="1412776"/>
              <a:ext cx="432048" cy="432048"/>
              <a:chOff x="6228184" y="1412776"/>
              <a:chExt cx="432048" cy="432048"/>
            </a:xfrm>
          </p:grpSpPr>
          <p:sp>
            <p:nvSpPr>
              <p:cNvPr id="21" name="Ellipse 4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Textfeld 5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1</a:t>
                </a:r>
                <a:endParaRPr lang="de-DE" b="1" dirty="0"/>
              </a:p>
            </p:txBody>
          </p:sp>
        </p:grpSp>
        <p:grpSp>
          <p:nvGrpSpPr>
            <p:cNvPr id="9" name="Gruppieren 7"/>
            <p:cNvGrpSpPr/>
            <p:nvPr/>
          </p:nvGrpSpPr>
          <p:grpSpPr>
            <a:xfrm>
              <a:off x="7596336" y="2420888"/>
              <a:ext cx="432048" cy="432048"/>
              <a:chOff x="6228184" y="1412776"/>
              <a:chExt cx="432048" cy="432048"/>
            </a:xfrm>
          </p:grpSpPr>
          <p:sp>
            <p:nvSpPr>
              <p:cNvPr id="19" name="Ellipse 8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2</a:t>
                </a:r>
                <a:endParaRPr lang="de-DE" b="1" dirty="0"/>
              </a:p>
            </p:txBody>
          </p:sp>
        </p:grpSp>
        <p:grpSp>
          <p:nvGrpSpPr>
            <p:cNvPr id="10" name="Gruppieren 16"/>
            <p:cNvGrpSpPr/>
            <p:nvPr/>
          </p:nvGrpSpPr>
          <p:grpSpPr>
            <a:xfrm>
              <a:off x="7020272" y="3861048"/>
              <a:ext cx="432048" cy="432048"/>
              <a:chOff x="6228184" y="1412776"/>
              <a:chExt cx="432048" cy="432048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3</a:t>
                </a:r>
                <a:endParaRPr lang="de-DE" b="1" dirty="0"/>
              </a:p>
            </p:txBody>
          </p:sp>
        </p:grpSp>
        <p:grpSp>
          <p:nvGrpSpPr>
            <p:cNvPr id="11" name="Gruppieren 13"/>
            <p:cNvGrpSpPr/>
            <p:nvPr/>
          </p:nvGrpSpPr>
          <p:grpSpPr>
            <a:xfrm>
              <a:off x="5436096" y="3861048"/>
              <a:ext cx="432048" cy="432048"/>
              <a:chOff x="6228184" y="1412776"/>
              <a:chExt cx="432048" cy="432048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4</a:t>
                </a:r>
                <a:endParaRPr lang="de-DE" b="1" dirty="0"/>
              </a:p>
            </p:txBody>
          </p:sp>
        </p:grpSp>
        <p:grpSp>
          <p:nvGrpSpPr>
            <p:cNvPr id="12" name="Gruppieren 10"/>
            <p:cNvGrpSpPr/>
            <p:nvPr/>
          </p:nvGrpSpPr>
          <p:grpSpPr>
            <a:xfrm>
              <a:off x="4860032" y="2420888"/>
              <a:ext cx="432048" cy="432048"/>
              <a:chOff x="6228184" y="1412776"/>
              <a:chExt cx="432048" cy="43204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5</a:t>
                </a:r>
                <a:endParaRPr lang="de-DE" b="1" dirty="0"/>
              </a:p>
            </p:txBody>
          </p:sp>
        </p:grpSp>
      </p:grpSp>
      <p:sp>
        <p:nvSpPr>
          <p:cNvPr id="23" name="Ellipse 22"/>
          <p:cNvSpPr/>
          <p:nvPr/>
        </p:nvSpPr>
        <p:spPr>
          <a:xfrm>
            <a:off x="1187624" y="126876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259632" y="12687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6</a:t>
            </a:r>
            <a:endParaRPr lang="de-DE" b="1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1259632" y="3356992"/>
            <a:ext cx="2304256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835696" y="4797152"/>
            <a:ext cx="1152128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endCxn id="46" idx="3"/>
          </p:cNvCxnSpPr>
          <p:nvPr/>
        </p:nvCxnSpPr>
        <p:spPr>
          <a:xfrm rot="10800000">
            <a:off x="5580112" y="1453426"/>
            <a:ext cx="864096" cy="864096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/>
          <p:cNvGrpSpPr/>
          <p:nvPr/>
        </p:nvGrpSpPr>
        <p:grpSpPr>
          <a:xfrm>
            <a:off x="5004048" y="2132856"/>
            <a:ext cx="3168352" cy="2880320"/>
            <a:chOff x="4860032" y="1412776"/>
            <a:chExt cx="3168352" cy="2880320"/>
          </a:xfrm>
        </p:grpSpPr>
        <p:sp>
          <p:nvSpPr>
            <p:cNvPr id="29" name="Regelmäßiges Fünfeck 28"/>
            <p:cNvSpPr/>
            <p:nvPr/>
          </p:nvSpPr>
          <p:spPr>
            <a:xfrm>
              <a:off x="5148064" y="1628800"/>
              <a:ext cx="2664296" cy="2448272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" name="Gruppieren 6"/>
            <p:cNvGrpSpPr/>
            <p:nvPr/>
          </p:nvGrpSpPr>
          <p:grpSpPr>
            <a:xfrm>
              <a:off x="6228184" y="1412776"/>
              <a:ext cx="432048" cy="432048"/>
              <a:chOff x="6228184" y="1412776"/>
              <a:chExt cx="432048" cy="432048"/>
            </a:xfrm>
          </p:grpSpPr>
          <p:sp>
            <p:nvSpPr>
              <p:cNvPr id="43" name="Ellipse 4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5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2</a:t>
                </a:r>
                <a:endParaRPr lang="de-DE" b="1" dirty="0"/>
              </a:p>
            </p:txBody>
          </p:sp>
        </p:grpSp>
        <p:grpSp>
          <p:nvGrpSpPr>
            <p:cNvPr id="31" name="Gruppieren 7"/>
            <p:cNvGrpSpPr/>
            <p:nvPr/>
          </p:nvGrpSpPr>
          <p:grpSpPr>
            <a:xfrm>
              <a:off x="7596336" y="2420888"/>
              <a:ext cx="432048" cy="432048"/>
              <a:chOff x="6228184" y="1412776"/>
              <a:chExt cx="432048" cy="432048"/>
            </a:xfrm>
          </p:grpSpPr>
          <p:sp>
            <p:nvSpPr>
              <p:cNvPr id="41" name="Ellipse 8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3</a:t>
                </a:r>
                <a:endParaRPr lang="de-DE" b="1" dirty="0"/>
              </a:p>
            </p:txBody>
          </p:sp>
        </p:grpSp>
        <p:grpSp>
          <p:nvGrpSpPr>
            <p:cNvPr id="32" name="Gruppieren 16"/>
            <p:cNvGrpSpPr/>
            <p:nvPr/>
          </p:nvGrpSpPr>
          <p:grpSpPr>
            <a:xfrm>
              <a:off x="7020272" y="3861048"/>
              <a:ext cx="432048" cy="432048"/>
              <a:chOff x="6228184" y="1412776"/>
              <a:chExt cx="432048" cy="432048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4</a:t>
                </a:r>
                <a:endParaRPr lang="de-DE" b="1" dirty="0"/>
              </a:p>
            </p:txBody>
          </p:sp>
        </p:grpSp>
        <p:grpSp>
          <p:nvGrpSpPr>
            <p:cNvPr id="33" name="Gruppieren 13"/>
            <p:cNvGrpSpPr/>
            <p:nvPr/>
          </p:nvGrpSpPr>
          <p:grpSpPr>
            <a:xfrm>
              <a:off x="5436096" y="3861048"/>
              <a:ext cx="432048" cy="432048"/>
              <a:chOff x="6228184" y="1412776"/>
              <a:chExt cx="432048" cy="432048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5</a:t>
                </a:r>
                <a:endParaRPr lang="de-DE" b="1" dirty="0"/>
              </a:p>
            </p:txBody>
          </p:sp>
        </p:grpSp>
        <p:grpSp>
          <p:nvGrpSpPr>
            <p:cNvPr id="34" name="Gruppieren 10"/>
            <p:cNvGrpSpPr/>
            <p:nvPr/>
          </p:nvGrpSpPr>
          <p:grpSpPr>
            <a:xfrm>
              <a:off x="4860032" y="2420888"/>
              <a:ext cx="432048" cy="432048"/>
              <a:chOff x="6228184" y="1412776"/>
              <a:chExt cx="432048" cy="432048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6228184" y="141277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6300192" y="1412776"/>
                <a:ext cx="144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1</a:t>
                </a:r>
                <a:endParaRPr lang="de-DE" b="1" dirty="0"/>
              </a:p>
            </p:txBody>
          </p:sp>
        </p:grpSp>
      </p:grpSp>
      <p:sp>
        <p:nvSpPr>
          <p:cNvPr id="45" name="Ellipse 44"/>
          <p:cNvSpPr/>
          <p:nvPr/>
        </p:nvSpPr>
        <p:spPr>
          <a:xfrm>
            <a:off x="5364088" y="126876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5436096" y="12687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6</a:t>
            </a:r>
            <a:endParaRPr lang="de-DE" b="1" dirty="0"/>
          </a:p>
        </p:txBody>
      </p:sp>
      <p:cxnSp>
        <p:nvCxnSpPr>
          <p:cNvPr id="47" name="Gerade Verbindung 46"/>
          <p:cNvCxnSpPr/>
          <p:nvPr/>
        </p:nvCxnSpPr>
        <p:spPr>
          <a:xfrm>
            <a:off x="5436096" y="3356992"/>
            <a:ext cx="2304256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6012160" y="4797152"/>
            <a:ext cx="1152128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Nach rechts gekrümmter Pfeil 48"/>
          <p:cNvSpPr/>
          <p:nvPr/>
        </p:nvSpPr>
        <p:spPr>
          <a:xfrm>
            <a:off x="1907704" y="2996952"/>
            <a:ext cx="648072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732240" y="566124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usw.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9" grpId="0" animBg="1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raph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79" y="1484784"/>
            <a:ext cx="8956442" cy="63367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Wieso funktioniert dieser 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Beobachtung:</a:t>
            </a:r>
          </a:p>
          <a:p>
            <a:pPr marL="0">
              <a:buNone/>
            </a:pPr>
            <a:r>
              <a:rPr lang="de-DE" dirty="0" smtClean="0"/>
              <a:t>Entfernen wir Knoten 6 und alle 5 seiner Kanten, erhalten wir 5-Eck, in dem alle 5 Kanten auf dem Rand unterschiedlich gefärbt sind.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raph_5_regel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79" y="1628800"/>
            <a:ext cx="8956442" cy="63367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Wieso funktioniert dieser 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Beobachtung 2:</a:t>
            </a:r>
          </a:p>
          <a:p>
            <a:pPr marL="0">
              <a:buNone/>
            </a:pPr>
            <a:r>
              <a:rPr lang="de-DE" dirty="0" smtClean="0"/>
              <a:t>Betrachten wir dies als regelmäßiges 5-Eck, fällt auf, dass jede Kante im Inneren die gleiche Farbe hat, wie die parallele Kante auf Rand.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Wieso funktioniert dieser 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Wenn immer nur parallele Kanten die gleiche Farbe haben, die ja nicht in den gleichen Knoten führen, ist unsere Zulässigkeitsbedingung erfüllt</a:t>
            </a:r>
          </a:p>
          <a:p>
            <a:r>
              <a:rPr lang="de-DE" dirty="0" smtClean="0"/>
              <a:t>Und: an jedem der 5 Knoten werden 4 Farben verwendet – dabei jeweils eine andere, die für die Verbindung zu Knoten 6 verwendet werden kann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Funktioniert für jeden Graphen mit gerader Anzahl n an Knoten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Einfachere Formulierung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Oben: wir müssten (n-1)-Ecke speichern</a:t>
            </a:r>
          </a:p>
          <a:p>
            <a:r>
              <a:rPr lang="de-DE" dirty="0" smtClean="0"/>
              <a:t>Geht das einfacher?</a:t>
            </a:r>
          </a:p>
          <a:p>
            <a:r>
              <a:rPr lang="de-DE" dirty="0" smtClean="0"/>
              <a:t>Dazu: Modulo-Rechnung (Division mit Rest)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Division mit Rest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Zwei natürliche Zahlen </a:t>
            </a:r>
            <a:r>
              <a:rPr lang="de-DE" i="1" dirty="0" smtClean="0"/>
              <a:t>a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dirty="0" smtClean="0"/>
              <a:t> sollen mit Rest dividiert werden, d.h., man sucht eine Darstellung:  </a:t>
            </a:r>
            <a:r>
              <a:rPr lang="de-DE" i="1" dirty="0" smtClean="0"/>
              <a:t>a = b*n + r</a:t>
            </a:r>
            <a:endParaRPr lang="de-DE" dirty="0" smtClean="0"/>
          </a:p>
          <a:p>
            <a:r>
              <a:rPr lang="de-DE" sz="3200" dirty="0" smtClean="0"/>
              <a:t>Die </a:t>
            </a:r>
            <a:r>
              <a:rPr lang="de-DE" sz="3200" dirty="0" err="1" smtClean="0"/>
              <a:t>Modulofunktion</a:t>
            </a:r>
            <a:r>
              <a:rPr lang="de-DE" sz="3200" dirty="0" smtClean="0"/>
              <a:t> ordnet zwei Zahlen den </a:t>
            </a:r>
            <a:r>
              <a:rPr lang="de-DE" sz="3200" dirty="0" err="1" smtClean="0"/>
              <a:t>Teilerrest</a:t>
            </a:r>
            <a:r>
              <a:rPr lang="de-DE" sz="3200" dirty="0" smtClean="0"/>
              <a:t> zu – also: </a:t>
            </a:r>
            <a:r>
              <a:rPr lang="de-DE" sz="3200" i="1" dirty="0" smtClean="0"/>
              <a:t>a </a:t>
            </a:r>
            <a:r>
              <a:rPr lang="de-DE" sz="3200" dirty="0" err="1" smtClean="0"/>
              <a:t>mod</a:t>
            </a:r>
            <a:r>
              <a:rPr lang="de-DE" sz="3200" i="1" dirty="0" smtClean="0"/>
              <a:t> b = r</a:t>
            </a:r>
          </a:p>
          <a:p>
            <a:r>
              <a:rPr lang="de-DE" dirty="0" smtClean="0"/>
              <a:t>Beispiele:</a:t>
            </a:r>
          </a:p>
          <a:p>
            <a:pPr lvl="1"/>
            <a:r>
              <a:rPr lang="de-DE" sz="2800" dirty="0" smtClean="0"/>
              <a:t>19 </a:t>
            </a:r>
            <a:r>
              <a:rPr lang="de-DE" sz="2800" dirty="0" err="1" smtClean="0"/>
              <a:t>mod</a:t>
            </a:r>
            <a:r>
              <a:rPr lang="de-DE" sz="2800" dirty="0" smtClean="0"/>
              <a:t> 7 = 5, </a:t>
            </a:r>
          </a:p>
          <a:p>
            <a:pPr lvl="1"/>
            <a:r>
              <a:rPr lang="de-DE" sz="2800" dirty="0" smtClean="0"/>
              <a:t>denn: 19=2*7+5</a:t>
            </a:r>
          </a:p>
          <a:p>
            <a:pPr lvl="1"/>
            <a:r>
              <a:rPr lang="de-DE" dirty="0" smtClean="0"/>
              <a:t>37 </a:t>
            </a:r>
            <a:r>
              <a:rPr lang="de-DE" dirty="0" err="1" smtClean="0"/>
              <a:t>mod</a:t>
            </a:r>
            <a:r>
              <a:rPr lang="de-DE" dirty="0" smtClean="0"/>
              <a:t> 17 = 3, </a:t>
            </a:r>
          </a:p>
          <a:p>
            <a:pPr lvl="1"/>
            <a:r>
              <a:rPr lang="de-DE" dirty="0" smtClean="0"/>
              <a:t>denn: 37= 2*17 + 3</a:t>
            </a:r>
            <a:endParaRPr lang="de-DE" sz="2800" dirty="0" smtClean="0"/>
          </a:p>
          <a:p>
            <a:pPr>
              <a:buNone/>
            </a:pPr>
            <a:endParaRPr lang="de-DE" sz="4000" i="1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Einfachere Formulierung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Für alle Farben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        Färbe die Kante [</a:t>
            </a:r>
            <a:r>
              <a:rPr lang="de-DE" dirty="0" err="1" smtClean="0"/>
              <a:t>i,n</a:t>
            </a:r>
            <a:r>
              <a:rPr lang="de-DE" dirty="0" smtClean="0"/>
              <a:t>] mit der Farbe i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        Für k=1, …, n/2-1      </a:t>
            </a:r>
          </a:p>
          <a:p>
            <a:pPr marL="514350" indent="-514350">
              <a:buNone/>
            </a:pPr>
            <a:r>
              <a:rPr lang="de-DE" dirty="0" smtClean="0"/>
              <a:t>              färbe alle Kanten </a:t>
            </a:r>
          </a:p>
          <a:p>
            <a:pPr marL="514350" indent="-514350">
              <a:buNone/>
            </a:pPr>
            <a:r>
              <a:rPr lang="de-DE" dirty="0" smtClean="0"/>
              <a:t>             [(</a:t>
            </a:r>
            <a:r>
              <a:rPr lang="de-DE" dirty="0" err="1" smtClean="0"/>
              <a:t>i+k</a:t>
            </a:r>
            <a:r>
              <a:rPr lang="de-DE" dirty="0" smtClean="0"/>
              <a:t>) </a:t>
            </a:r>
            <a:r>
              <a:rPr lang="de-DE" dirty="0" err="1" smtClean="0"/>
              <a:t>mod</a:t>
            </a:r>
            <a:r>
              <a:rPr lang="de-DE" dirty="0" smtClean="0"/>
              <a:t> (n-1), (i-k) </a:t>
            </a:r>
            <a:r>
              <a:rPr lang="de-DE" dirty="0" err="1" smtClean="0"/>
              <a:t>mod</a:t>
            </a:r>
            <a:r>
              <a:rPr lang="de-DE" dirty="0" smtClean="0"/>
              <a:t> (n-1)] mit       </a:t>
            </a:r>
          </a:p>
          <a:p>
            <a:pPr marL="514350" indent="-514350">
              <a:buNone/>
            </a:pPr>
            <a:r>
              <a:rPr lang="de-DE" dirty="0" smtClean="0"/>
              <a:t>              der Farbe i.      </a:t>
            </a:r>
          </a:p>
          <a:p>
            <a:pPr marL="0" indent="-514350">
              <a:buNone/>
            </a:pPr>
            <a:r>
              <a:rPr lang="de-DE" dirty="0" smtClean="0"/>
              <a:t>Da unsere </a:t>
            </a:r>
            <a:r>
              <a:rPr lang="de-DE" smtClean="0"/>
              <a:t>Knoten von </a:t>
            </a:r>
            <a:r>
              <a:rPr lang="de-DE" dirty="0" smtClean="0"/>
              <a:t>1,...,n-1 durchnummeriert sind (und nicht von 0,1,...,n-2), wird der Rest 0 </a:t>
            </a:r>
            <a:r>
              <a:rPr lang="de-DE" smtClean="0"/>
              <a:t>als   n-1 </a:t>
            </a:r>
            <a:r>
              <a:rPr lang="de-DE" dirty="0" smtClean="0"/>
              <a:t>interpretiert.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dirty="0" smtClean="0"/>
              <a:t>Was haben wir gesehen?</a:t>
            </a:r>
            <a:br>
              <a:rPr lang="de-DE" dirty="0" smtClean="0"/>
            </a:b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445375" cy="4552950"/>
          </a:xfrm>
        </p:spPr>
        <p:txBody>
          <a:bodyPr/>
          <a:lstStyle/>
          <a:p>
            <a:r>
              <a:rPr lang="de-DE" dirty="0" smtClean="0"/>
              <a:t>Es lohnt sich über Algorithmen nachzudenken ( statt (n-1)-Ecke mit zyklischer Verschiebung, Modulo-Rechnung)</a:t>
            </a:r>
          </a:p>
          <a:p>
            <a:pPr eaLnBrk="1" hangingPunct="1"/>
            <a:r>
              <a:rPr lang="de-DE" dirty="0" smtClean="0"/>
              <a:t>Pseudo-Code: </a:t>
            </a: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67944" y="3717032"/>
            <a:ext cx="3744416" cy="292895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1400" dirty="0" smtClean="0"/>
              <a:t>Für alle Farben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400" dirty="0" smtClean="0"/>
              <a:t>        Färbe die Kante [</a:t>
            </a:r>
            <a:r>
              <a:rPr lang="de-DE" sz="1400" dirty="0" err="1" smtClean="0"/>
              <a:t>i,n</a:t>
            </a:r>
            <a:r>
              <a:rPr lang="de-DE" sz="1400" dirty="0" smtClean="0"/>
              <a:t>] mit   </a:t>
            </a:r>
          </a:p>
          <a:p>
            <a:pPr marL="514350" indent="-514350"/>
            <a:r>
              <a:rPr lang="de-DE" sz="1400" dirty="0" smtClean="0"/>
              <a:t>                     der Farbe i</a:t>
            </a:r>
          </a:p>
          <a:p>
            <a:pPr marL="514350" indent="-514350"/>
            <a:r>
              <a:rPr lang="de-DE" sz="1400" dirty="0" smtClean="0"/>
              <a:t>3.                  Für k=1, …, n/2      </a:t>
            </a:r>
          </a:p>
          <a:p>
            <a:pPr marL="514350" indent="-514350">
              <a:buNone/>
            </a:pPr>
            <a:r>
              <a:rPr lang="de-DE" sz="1400" dirty="0" smtClean="0"/>
              <a:t>                      färbe alle Kanten </a:t>
            </a:r>
          </a:p>
          <a:p>
            <a:pPr marL="514350" indent="-514350">
              <a:buNone/>
            </a:pPr>
            <a:r>
              <a:rPr lang="de-DE" sz="1400" dirty="0" smtClean="0"/>
              <a:t>                      [(</a:t>
            </a:r>
            <a:r>
              <a:rPr lang="de-DE" sz="1400" dirty="0" err="1" smtClean="0"/>
              <a:t>i+k</a:t>
            </a:r>
            <a:r>
              <a:rPr lang="de-DE" sz="1400" dirty="0" smtClean="0"/>
              <a:t>) </a:t>
            </a:r>
            <a:r>
              <a:rPr lang="de-DE" sz="1400" dirty="0" err="1" smtClean="0"/>
              <a:t>mod</a:t>
            </a:r>
            <a:r>
              <a:rPr lang="de-DE" sz="1400" dirty="0" smtClean="0"/>
              <a:t> (n-1), (i-k) </a:t>
            </a:r>
            <a:r>
              <a:rPr lang="de-DE" sz="1400" dirty="0" err="1" smtClean="0"/>
              <a:t>mod</a:t>
            </a:r>
            <a:r>
              <a:rPr lang="de-DE" sz="1400" dirty="0" smtClean="0"/>
              <a:t> (n-1)] mit       </a:t>
            </a:r>
          </a:p>
          <a:p>
            <a:pPr marL="514350" indent="-514350">
              <a:buNone/>
            </a:pPr>
            <a:r>
              <a:rPr lang="de-DE" sz="1400" dirty="0" smtClean="0"/>
              <a:t>                      der Farbe i.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229600" cy="1152128"/>
          </a:xfrm>
        </p:spPr>
        <p:txBody>
          <a:bodyPr/>
          <a:lstStyle/>
          <a:p>
            <a:r>
              <a:rPr lang="de-DE" dirty="0" smtClean="0"/>
              <a:t>Schönes Wochenende….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1484784"/>
            <a:ext cx="8229600" cy="129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… nächste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Übung in 14 Tagen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Übungen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400" dirty="0" smtClean="0"/>
              <a:t>Mittwoch  </a:t>
            </a:r>
          </a:p>
          <a:p>
            <a:r>
              <a:rPr lang="de-DE" sz="2400" dirty="0" smtClean="0"/>
              <a:t>13:15 - 14:45 Uhr, PK 11.5, RR 58.4</a:t>
            </a:r>
          </a:p>
          <a:p>
            <a:r>
              <a:rPr lang="de-DE" sz="2400" dirty="0" smtClean="0"/>
              <a:t>15:00 - 16:30 Uhr, PK 14.3, BW 74.4</a:t>
            </a:r>
          </a:p>
          <a:p>
            <a:r>
              <a:rPr lang="nl-NL" sz="2400" dirty="0" smtClean="0"/>
              <a:t>16:45 - 18:15 Uhr, </a:t>
            </a:r>
            <a:r>
              <a:rPr lang="de-DE" sz="2400" dirty="0" smtClean="0"/>
              <a:t>PK 11.5, BW 74.3</a:t>
            </a:r>
          </a:p>
          <a:p>
            <a:endParaRPr lang="de-DE" sz="900" dirty="0" smtClean="0"/>
          </a:p>
          <a:p>
            <a:pPr>
              <a:buNone/>
            </a:pPr>
            <a:r>
              <a:rPr lang="de-DE" sz="2400" dirty="0" smtClean="0"/>
              <a:t>Donnerstag   </a:t>
            </a:r>
          </a:p>
          <a:p>
            <a:r>
              <a:rPr lang="de-DE" sz="2400" dirty="0" smtClean="0"/>
              <a:t>09:45 – 11:15 Uhr, PK 3.3, RR 58.1</a:t>
            </a:r>
          </a:p>
          <a:p>
            <a:r>
              <a:rPr lang="en-US" sz="2400" dirty="0" smtClean="0"/>
              <a:t>13:15 - 14:45 </a:t>
            </a:r>
            <a:r>
              <a:rPr lang="en-US" sz="2400" dirty="0" err="1" smtClean="0"/>
              <a:t>Uhr</a:t>
            </a:r>
            <a:r>
              <a:rPr lang="en-US" sz="2400" dirty="0" smtClean="0"/>
              <a:t>, </a:t>
            </a:r>
            <a:r>
              <a:rPr lang="de-DE" sz="2400" dirty="0" smtClean="0"/>
              <a:t>SN 23.3, PK 3.3</a:t>
            </a:r>
          </a:p>
          <a:p>
            <a:r>
              <a:rPr lang="en-US" sz="2400" dirty="0" smtClean="0"/>
              <a:t>15:00 - 16:30 </a:t>
            </a:r>
            <a:r>
              <a:rPr lang="en-US" sz="2400" dirty="0" err="1" smtClean="0"/>
              <a:t>Uhr</a:t>
            </a:r>
            <a:r>
              <a:rPr lang="en-US" sz="2400" dirty="0" smtClean="0"/>
              <a:t>, SN 23.3, BW 74.4</a:t>
            </a:r>
            <a:endParaRPr lang="de-DE" sz="2400" dirty="0" smtClean="0"/>
          </a:p>
          <a:p>
            <a:endParaRPr lang="de-DE" sz="900" dirty="0" smtClean="0"/>
          </a:p>
          <a:p>
            <a:pPr>
              <a:buNone/>
            </a:pPr>
            <a:r>
              <a:rPr lang="de-DE" sz="2400" dirty="0" smtClean="0"/>
              <a:t>Freitag   </a:t>
            </a:r>
          </a:p>
          <a:p>
            <a:r>
              <a:rPr lang="de-DE" sz="2400" dirty="0" smtClean="0"/>
              <a:t>15:00 – 16:30 Uhr, BW 74.3, BW 74.4, BW 74.5, BW 74.6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Mailingliste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Natürlich auf:                                      </a:t>
            </a:r>
            <a:r>
              <a:rPr lang="de-DE" sz="2800" dirty="0" smtClean="0">
                <a:hlinkClick r:id="rId2"/>
              </a:rPr>
              <a:t>www.ibr.cs.tu-bs.de/courses/ws1112/aud/index.html</a:t>
            </a:r>
            <a:endParaRPr lang="de-DE" sz="2800" dirty="0" smtClean="0"/>
          </a:p>
          <a:p>
            <a:r>
              <a:rPr lang="de-DE" dirty="0" smtClean="0"/>
              <a:t>Name + Emailadresse + Passwort eintragen und absenden</a:t>
            </a:r>
          </a:p>
          <a:p>
            <a:r>
              <a:rPr lang="de-DE" dirty="0" smtClean="0"/>
              <a:t>Mailingliste schickt E-Mail an die angegebene Adresse</a:t>
            </a:r>
          </a:p>
          <a:p>
            <a:r>
              <a:rPr lang="de-DE" dirty="0" smtClean="0"/>
              <a:t>E-Mail der Mailingliste per „Antworten“ zurückschicken. Fertig!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700" dirty="0" smtClean="0"/>
              <a:t>5 </a:t>
            </a:r>
            <a:r>
              <a:rPr lang="de-DE" sz="2700" dirty="0" smtClean="0"/>
              <a:t>Hausaufgabenblätter + (vorher) 2 </a:t>
            </a:r>
            <a:r>
              <a:rPr lang="de-DE" sz="2700" dirty="0" err="1" smtClean="0"/>
              <a:t>unbewertete</a:t>
            </a:r>
            <a:r>
              <a:rPr lang="de-DE" sz="2700" dirty="0" smtClean="0"/>
              <a:t> Übungsblätter</a:t>
            </a:r>
            <a:endParaRPr lang="de-DE" sz="2700" dirty="0" smtClean="0"/>
          </a:p>
          <a:p>
            <a:r>
              <a:rPr lang="de-DE" sz="2700" dirty="0" smtClean="0"/>
              <a:t>14-tägig auf                                                       </a:t>
            </a:r>
            <a:r>
              <a:rPr lang="de-DE" sz="2700" dirty="0" smtClean="0">
                <a:hlinkClick r:id="rId3"/>
              </a:rPr>
              <a:t>www.ibr.cs.tu-bs.de/courses/ws1112/aud/index.html</a:t>
            </a:r>
            <a:endParaRPr lang="de-DE" sz="2700" dirty="0" smtClean="0"/>
          </a:p>
          <a:p>
            <a:r>
              <a:rPr lang="de-DE" sz="2700" dirty="0" smtClean="0"/>
              <a:t>Bearbeitungszeit: 14 Tage</a:t>
            </a:r>
          </a:p>
          <a:p>
            <a:r>
              <a:rPr lang="de-DE" sz="2700" dirty="0" smtClean="0"/>
              <a:t>Abgabe: Mittwochs bis 11:25 vor dem IZ 337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1027" name="Picture 3" descr="C:\Dokumente und Einstellungen\Nils\Eigene Dateien\Arbeit\Lehre\AuD\WS 0910\GrosseUebungen\GrUe01\HAkaste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728" y="1428736"/>
            <a:ext cx="6286522" cy="471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5 Hausaufgabenblätter</a:t>
            </a:r>
          </a:p>
          <a:p>
            <a:r>
              <a:rPr lang="de-DE" dirty="0" smtClean="0"/>
              <a:t>14-tägig auf                                                       </a:t>
            </a:r>
            <a:r>
              <a:rPr lang="de-DE" dirty="0" smtClean="0">
                <a:hlinkClick r:id="rId3"/>
              </a:rPr>
              <a:t>www.ibr.cs.tu-bs.de/courses/ws1011/aud/index.html</a:t>
            </a:r>
            <a:endParaRPr lang="de-DE" dirty="0" smtClean="0"/>
          </a:p>
          <a:p>
            <a:r>
              <a:rPr lang="de-DE" dirty="0" smtClean="0"/>
              <a:t>Bearbeitungszeit: 14 Tage</a:t>
            </a:r>
          </a:p>
          <a:p>
            <a:r>
              <a:rPr lang="de-DE" dirty="0" smtClean="0"/>
              <a:t>Abgabe: Mittwochs bis 11:25 vor dem im IZ 337</a:t>
            </a:r>
          </a:p>
          <a:p>
            <a:r>
              <a:rPr lang="de-DE" dirty="0" smtClean="0"/>
              <a:t>Rückgabe: In den kleinen Übungen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50% der Hausaufgabenpunkte sind Voraussetzung für Studienleistung   </a:t>
            </a: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	(für alle Bachelor- /Masterstudenten/innen)</a:t>
            </a:r>
          </a:p>
          <a:p>
            <a:r>
              <a:rPr lang="de-DE" dirty="0" smtClean="0"/>
              <a:t>Besprechung der Lösungen in den kleinen Übungen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Große Übung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Aufarbeitung des Vorlesungsstoffes</a:t>
            </a:r>
          </a:p>
          <a:p>
            <a:r>
              <a:rPr lang="de-DE" dirty="0" smtClean="0"/>
              <a:t>An manchen Stellen auch Vertiefung des Stoffes</a:t>
            </a:r>
          </a:p>
          <a:p>
            <a:r>
              <a:rPr lang="de-DE" dirty="0" smtClean="0"/>
              <a:t>Ihr könnt Themen mitbestimmen! Dazu einfach eine E-Mail an mich.</a:t>
            </a:r>
          </a:p>
          <a:p>
            <a:r>
              <a:rPr lang="de-DE" dirty="0" smtClean="0"/>
              <a:t>Fragen stellen ausdrücklich erlaubt!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Microsoft Office PowerPoint</Application>
  <PresentationFormat>Bildschirmpräsentation (4:3)</PresentationFormat>
  <Paragraphs>319</Paragraphs>
  <Slides>38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Larissa-Design</vt:lpstr>
      <vt:lpstr>Algorithmen und Datenstrukturen</vt:lpstr>
      <vt:lpstr>Diese Folien</vt:lpstr>
      <vt:lpstr>Kleine Übungen</vt:lpstr>
      <vt:lpstr>Kleine Übungen</vt:lpstr>
      <vt:lpstr>Mailingliste</vt:lpstr>
      <vt:lpstr>Hausaufgaben</vt:lpstr>
      <vt:lpstr>Hausaufgaben</vt:lpstr>
      <vt:lpstr>Hausaufgaben</vt:lpstr>
      <vt:lpstr>Große Übung</vt:lpstr>
      <vt:lpstr>Übersicht über das Semester</vt:lpstr>
      <vt:lpstr>Klausur</vt:lpstr>
      <vt:lpstr>Das Rundreise-Problem</vt:lpstr>
      <vt:lpstr>Fortsetzung der Rundreise</vt:lpstr>
      <vt:lpstr>Fortsetzung der Rundreise</vt:lpstr>
      <vt:lpstr>Fortsetzung der Rundreise</vt:lpstr>
      <vt:lpstr>Phase 1: Modellierung</vt:lpstr>
      <vt:lpstr>Phase 1: Modellierung</vt:lpstr>
      <vt:lpstr>Phase 2: Datenstruktur</vt:lpstr>
      <vt:lpstr>Phase 2: Datenstruktur</vt:lpstr>
      <vt:lpstr>Phase 3: Algorithmen</vt:lpstr>
      <vt:lpstr>Turnierplanung</vt:lpstr>
      <vt:lpstr>Szenario</vt:lpstr>
      <vt:lpstr>Anzahl</vt:lpstr>
      <vt:lpstr>Erster Ansatz: einfach Spielen </vt:lpstr>
      <vt:lpstr>Folie 25</vt:lpstr>
      <vt:lpstr>Ansatz: Färben</vt:lpstr>
      <vt:lpstr>Wie Färben?</vt:lpstr>
      <vt:lpstr>Wie Färben?</vt:lpstr>
      <vt:lpstr>Wie Färben? (Fortsetzung)</vt:lpstr>
      <vt:lpstr>Wie Färben? (Fortsetzung)</vt:lpstr>
      <vt:lpstr>Wieso funktioniert dieser Algorithmus?</vt:lpstr>
      <vt:lpstr>Wieso funktioniert dieser Algorithmus?</vt:lpstr>
      <vt:lpstr>Wieso funktioniert dieser Algorithmus?</vt:lpstr>
      <vt:lpstr>Einfachere Formulierung</vt:lpstr>
      <vt:lpstr>Division mit Rest</vt:lpstr>
      <vt:lpstr>Einfachere Formulierung</vt:lpstr>
      <vt:lpstr>Was haben wir gesehen? </vt:lpstr>
      <vt:lpstr>Schönes Wochenende….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Algorithmen und Datenstrukturen</dc:title>
  <cp:lastModifiedBy>Christiane</cp:lastModifiedBy>
  <cp:revision>6</cp:revision>
  <dcterms:created xsi:type="dcterms:W3CDTF">2007-10-21T17:42:10Z</dcterms:created>
  <dcterms:modified xsi:type="dcterms:W3CDTF">2011-11-02T10:50:35Z</dcterms:modified>
</cp:coreProperties>
</file>